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21"/>
  </p:notesMasterIdLst>
  <p:handoutMasterIdLst>
    <p:handoutMasterId r:id="rId22"/>
  </p:handoutMasterIdLst>
  <p:sldIdLst>
    <p:sldId id="256" r:id="rId2"/>
    <p:sldId id="260" r:id="rId3"/>
    <p:sldId id="266" r:id="rId4"/>
    <p:sldId id="267" r:id="rId5"/>
    <p:sldId id="268" r:id="rId6"/>
    <p:sldId id="269" r:id="rId7"/>
    <p:sldId id="270" r:id="rId8"/>
    <p:sldId id="261" r:id="rId9"/>
    <p:sldId id="279" r:id="rId10"/>
    <p:sldId id="262" r:id="rId11"/>
    <p:sldId id="272" r:id="rId12"/>
    <p:sldId id="276" r:id="rId13"/>
    <p:sldId id="277" r:id="rId14"/>
    <p:sldId id="273" r:id="rId15"/>
    <p:sldId id="274" r:id="rId16"/>
    <p:sldId id="263" r:id="rId17"/>
    <p:sldId id="264" r:id="rId18"/>
    <p:sldId id="280" r:id="rId19"/>
    <p:sldId id="265" r:id="rId20"/>
  </p:sldIdLst>
  <p:sldSz cx="9144000" cy="6858000" type="screen4x3"/>
  <p:notesSz cx="6886575" cy="100520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D389CE"/>
    <a:srgbClr val="8037B7"/>
    <a:srgbClr val="FFFFCC"/>
    <a:srgbClr val="CCECFF"/>
    <a:srgbClr val="CCFF99"/>
    <a:srgbClr val="D284CC"/>
    <a:srgbClr val="F8ECF5"/>
    <a:srgbClr val="201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837" autoAdjust="0"/>
  </p:normalViewPr>
  <p:slideViewPr>
    <p:cSldViewPr snapToGrid="0">
      <p:cViewPr varScale="1">
        <p:scale>
          <a:sx n="60" d="100"/>
          <a:sy n="60" d="100"/>
        </p:scale>
        <p:origin x="1710" y="66"/>
      </p:cViewPr>
      <p:guideLst/>
    </p:cSldViewPr>
  </p:slideViewPr>
  <p:notesTextViewPr>
    <p:cViewPr>
      <p:scale>
        <a:sx n="1" d="1"/>
        <a:sy n="1" d="1"/>
      </p:scale>
      <p:origin x="0" y="0"/>
    </p:cViewPr>
  </p:notesTextViewPr>
  <p:notesViewPr>
    <p:cSldViewPr snapToGrid="0">
      <p:cViewPr varScale="1">
        <p:scale>
          <a:sx n="52" d="100"/>
          <a:sy n="52" d="100"/>
        </p:scale>
        <p:origin x="294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3913" cy="504376"/>
          </a:xfrm>
          <a:prstGeom prst="rect">
            <a:avLst/>
          </a:prstGeom>
        </p:spPr>
        <p:txBody>
          <a:bodyPr vert="horz" lIns="92891" tIns="46445" rIns="92891" bIns="4644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901047" y="0"/>
            <a:ext cx="2983913" cy="504376"/>
          </a:xfrm>
          <a:prstGeom prst="rect">
            <a:avLst/>
          </a:prstGeom>
        </p:spPr>
        <p:txBody>
          <a:bodyPr vert="horz" lIns="92891" tIns="46445" rIns="92891" bIns="46445" rtlCol="0"/>
          <a:lstStyle>
            <a:lvl1pPr algn="r">
              <a:defRPr sz="1200"/>
            </a:lvl1pPr>
          </a:lstStyle>
          <a:p>
            <a:fld id="{4588A701-3E01-43E4-A552-B26E730ABC0A}" type="datetimeFigureOut">
              <a:rPr kumimoji="1" lang="ja-JP" altLang="en-US" smtClean="0"/>
              <a:t>2017/3/1</a:t>
            </a:fld>
            <a:endParaRPr kumimoji="1" lang="ja-JP" altLang="en-US"/>
          </a:p>
        </p:txBody>
      </p:sp>
      <p:sp>
        <p:nvSpPr>
          <p:cNvPr id="4" name="フッター プレースホルダー 3"/>
          <p:cNvSpPr>
            <a:spLocks noGrp="1"/>
          </p:cNvSpPr>
          <p:nvPr>
            <p:ph type="ftr" sz="quarter" idx="2"/>
          </p:nvPr>
        </p:nvSpPr>
        <p:spPr>
          <a:xfrm>
            <a:off x="0" y="9547676"/>
            <a:ext cx="2983913" cy="504375"/>
          </a:xfrm>
          <a:prstGeom prst="rect">
            <a:avLst/>
          </a:prstGeom>
        </p:spPr>
        <p:txBody>
          <a:bodyPr vert="horz" lIns="92891" tIns="46445" rIns="92891" bIns="4644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901047" y="9547676"/>
            <a:ext cx="2983913" cy="504375"/>
          </a:xfrm>
          <a:prstGeom prst="rect">
            <a:avLst/>
          </a:prstGeom>
        </p:spPr>
        <p:txBody>
          <a:bodyPr vert="horz" lIns="92891" tIns="46445" rIns="92891" bIns="46445" rtlCol="0" anchor="b"/>
          <a:lstStyle>
            <a:lvl1pPr algn="r">
              <a:defRPr sz="1200"/>
            </a:lvl1pPr>
          </a:lstStyle>
          <a:p>
            <a:fld id="{EB563A5C-B389-4146-AB1B-C61EB57637E6}" type="slidenum">
              <a:rPr kumimoji="1" lang="ja-JP" altLang="en-US" smtClean="0"/>
              <a:t>‹#›</a:t>
            </a:fld>
            <a:endParaRPr kumimoji="1" lang="ja-JP" altLang="en-US"/>
          </a:p>
        </p:txBody>
      </p:sp>
    </p:spTree>
    <p:extLst>
      <p:ext uri="{BB962C8B-B14F-4D97-AF65-F5344CB8AC3E}">
        <p14:creationId xmlns:p14="http://schemas.microsoft.com/office/powerpoint/2010/main" val="179313475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84396" cy="503562"/>
          </a:xfrm>
          <a:prstGeom prst="rect">
            <a:avLst/>
          </a:prstGeom>
        </p:spPr>
        <p:txBody>
          <a:bodyPr vert="horz" lIns="92217" tIns="46109" rIns="92217" bIns="46109"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0575" y="1"/>
            <a:ext cx="2984396" cy="503562"/>
          </a:xfrm>
          <a:prstGeom prst="rect">
            <a:avLst/>
          </a:prstGeom>
        </p:spPr>
        <p:txBody>
          <a:bodyPr vert="horz" lIns="92217" tIns="46109" rIns="92217" bIns="46109" rtlCol="0"/>
          <a:lstStyle>
            <a:lvl1pPr algn="r">
              <a:defRPr sz="1200"/>
            </a:lvl1pPr>
          </a:lstStyle>
          <a:p>
            <a:fld id="{213A9E72-83B9-4CCD-BBBF-0F92B90418AE}" type="datetimeFigureOut">
              <a:rPr kumimoji="1" lang="ja-JP" altLang="en-US" smtClean="0"/>
              <a:t>2017/3/1</a:t>
            </a:fld>
            <a:endParaRPr kumimoji="1" lang="ja-JP" altLang="en-US"/>
          </a:p>
        </p:txBody>
      </p:sp>
      <p:sp>
        <p:nvSpPr>
          <p:cNvPr id="4" name="スライド イメージ プレースホルダー 3"/>
          <p:cNvSpPr>
            <a:spLocks noGrp="1" noRot="1" noChangeAspect="1"/>
          </p:cNvSpPr>
          <p:nvPr>
            <p:ph type="sldImg" idx="2"/>
          </p:nvPr>
        </p:nvSpPr>
        <p:spPr>
          <a:xfrm>
            <a:off x="1182688" y="1257300"/>
            <a:ext cx="4521200" cy="3390900"/>
          </a:xfrm>
          <a:prstGeom prst="rect">
            <a:avLst/>
          </a:prstGeom>
          <a:noFill/>
          <a:ln w="12700">
            <a:solidFill>
              <a:prstClr val="black"/>
            </a:solidFill>
          </a:ln>
        </p:spPr>
        <p:txBody>
          <a:bodyPr vert="horz" lIns="92217" tIns="46109" rIns="92217" bIns="46109" rtlCol="0" anchor="ctr"/>
          <a:lstStyle/>
          <a:p>
            <a:endParaRPr lang="ja-JP" altLang="en-US"/>
          </a:p>
        </p:txBody>
      </p:sp>
      <p:sp>
        <p:nvSpPr>
          <p:cNvPr id="5" name="ノート プレースホルダー 4"/>
          <p:cNvSpPr>
            <a:spLocks noGrp="1"/>
          </p:cNvSpPr>
          <p:nvPr>
            <p:ph type="body" sz="quarter" idx="3"/>
          </p:nvPr>
        </p:nvSpPr>
        <p:spPr>
          <a:xfrm>
            <a:off x="688338" y="4837389"/>
            <a:ext cx="5509902" cy="3958155"/>
          </a:xfrm>
          <a:prstGeom prst="rect">
            <a:avLst/>
          </a:prstGeom>
        </p:spPr>
        <p:txBody>
          <a:bodyPr vert="horz" lIns="92217" tIns="46109" rIns="92217" bIns="4610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548489"/>
            <a:ext cx="2984396" cy="503561"/>
          </a:xfrm>
          <a:prstGeom prst="rect">
            <a:avLst/>
          </a:prstGeom>
        </p:spPr>
        <p:txBody>
          <a:bodyPr vert="horz" lIns="92217" tIns="46109" rIns="92217" bIns="4610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0575" y="9548489"/>
            <a:ext cx="2984396" cy="503561"/>
          </a:xfrm>
          <a:prstGeom prst="rect">
            <a:avLst/>
          </a:prstGeom>
        </p:spPr>
        <p:txBody>
          <a:bodyPr vert="horz" lIns="92217" tIns="46109" rIns="92217" bIns="46109" rtlCol="0" anchor="b"/>
          <a:lstStyle>
            <a:lvl1pPr algn="r">
              <a:defRPr sz="1200"/>
            </a:lvl1pPr>
          </a:lstStyle>
          <a:p>
            <a:fld id="{A0FD3BC1-7467-4A93-985D-BE14E2397C43}" type="slidenum">
              <a:rPr kumimoji="1" lang="ja-JP" altLang="en-US" smtClean="0"/>
              <a:t>‹#›</a:t>
            </a:fld>
            <a:endParaRPr kumimoji="1" lang="ja-JP" altLang="en-US"/>
          </a:p>
        </p:txBody>
      </p:sp>
    </p:spTree>
    <p:extLst>
      <p:ext uri="{BB962C8B-B14F-4D97-AF65-F5344CB8AC3E}">
        <p14:creationId xmlns:p14="http://schemas.microsoft.com/office/powerpoint/2010/main" val="15239012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30642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212242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02463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885254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smtClean="0"/>
          </a:p>
        </p:txBody>
      </p:sp>
    </p:spTree>
    <p:extLst>
      <p:ext uri="{BB962C8B-B14F-4D97-AF65-F5344CB8AC3E}">
        <p14:creationId xmlns:p14="http://schemas.microsoft.com/office/powerpoint/2010/main" val="377001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280812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smtClean="0"/>
          </a:p>
        </p:txBody>
      </p:sp>
    </p:spTree>
    <p:extLst>
      <p:ext uri="{BB962C8B-B14F-4D97-AF65-F5344CB8AC3E}">
        <p14:creationId xmlns:p14="http://schemas.microsoft.com/office/powerpoint/2010/main" val="2965594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1744777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2630536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150310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241115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66798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361802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2084539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1200178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1" dirty="0" smtClean="0"/>
          </a:p>
        </p:txBody>
      </p:sp>
    </p:spTree>
    <p:extLst>
      <p:ext uri="{BB962C8B-B14F-4D97-AF65-F5344CB8AC3E}">
        <p14:creationId xmlns:p14="http://schemas.microsoft.com/office/powerpoint/2010/main" val="110504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367740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262503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Tree>
    <p:extLst>
      <p:ext uri="{BB962C8B-B14F-4D97-AF65-F5344CB8AC3E}">
        <p14:creationId xmlns:p14="http://schemas.microsoft.com/office/powerpoint/2010/main" val="395470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EED8658-AEF6-407E-9FB2-5A5BD82737C7}" type="datetimeFigureOut">
              <a:rPr kumimoji="1" lang="ja-JP" altLang="en-US" smtClean="0"/>
              <a:t>2017/3/1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2917248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EED8658-AEF6-407E-9FB2-5A5BD82737C7}" type="datetimeFigureOut">
              <a:rPr kumimoji="1" lang="ja-JP" altLang="en-US" smtClean="0"/>
              <a:t>2017/3/1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278097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EED8658-AEF6-407E-9FB2-5A5BD82737C7}" type="datetimeFigureOut">
              <a:rPr kumimoji="1" lang="ja-JP" altLang="en-US" smtClean="0"/>
              <a:t>2017/3/1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2044595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EED8658-AEF6-407E-9FB2-5A5BD82737C7}" type="datetimeFigureOut">
              <a:rPr kumimoji="1" lang="ja-JP" altLang="en-US" smtClean="0"/>
              <a:t>2017/3/1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380095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EED8658-AEF6-407E-9FB2-5A5BD82737C7}" type="datetimeFigureOut">
              <a:rPr kumimoji="1" lang="ja-JP" altLang="en-US" smtClean="0"/>
              <a:t>2017/3/1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83472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EED8658-AEF6-407E-9FB2-5A5BD82737C7}" type="datetimeFigureOut">
              <a:rPr kumimoji="1" lang="ja-JP" altLang="en-US" smtClean="0"/>
              <a:t>2017/3/1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232283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EED8658-AEF6-407E-9FB2-5A5BD82737C7}" type="datetimeFigureOut">
              <a:rPr kumimoji="1" lang="ja-JP" altLang="en-US" smtClean="0"/>
              <a:t>2017/3/1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638902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EED8658-AEF6-407E-9FB2-5A5BD82737C7}" type="datetimeFigureOut">
              <a:rPr kumimoji="1" lang="ja-JP" altLang="en-US" smtClean="0"/>
              <a:t>2017/3/1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264635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EED8658-AEF6-407E-9FB2-5A5BD82737C7}" type="datetimeFigureOut">
              <a:rPr kumimoji="1" lang="ja-JP" altLang="en-US" smtClean="0"/>
              <a:t>2017/3/1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1572812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EED8658-AEF6-407E-9FB2-5A5BD82737C7}" type="datetimeFigureOut">
              <a:rPr kumimoji="1" lang="ja-JP" altLang="en-US" smtClean="0"/>
              <a:t>2017/3/1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1218779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EED8658-AEF6-407E-9FB2-5A5BD82737C7}" type="datetimeFigureOut">
              <a:rPr kumimoji="1" lang="ja-JP" altLang="en-US" smtClean="0"/>
              <a:t>2017/3/1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72911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EED8658-AEF6-407E-9FB2-5A5BD82737C7}" type="datetimeFigureOut">
              <a:rPr kumimoji="1" lang="ja-JP" altLang="en-US" smtClean="0"/>
              <a:t>2017/3/1</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D455E6-3E42-4D5C-BE75-963373D1A7DF}" type="slidenum">
              <a:rPr kumimoji="1" lang="ja-JP" altLang="en-US" smtClean="0"/>
              <a:t>‹#›</a:t>
            </a:fld>
            <a:endParaRPr kumimoji="1" lang="ja-JP" altLang="en-US"/>
          </a:p>
        </p:txBody>
      </p:sp>
    </p:spTree>
    <p:extLst>
      <p:ext uri="{BB962C8B-B14F-4D97-AF65-F5344CB8AC3E}">
        <p14:creationId xmlns:p14="http://schemas.microsoft.com/office/powerpoint/2010/main" val="42572251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7.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2.jpe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jpe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attFill prst="pct60">
                <a:fgClr>
                  <a:schemeClr val="accent1"/>
                </a:fgClr>
                <a:bgClr>
                  <a:schemeClr val="bg1"/>
                </a:bgClr>
              </a:pattFill>
              <a:effectLst/>
              <a:latin typeface="HGP創英角ﾎﾟｯﾌﾟ体" panose="040B0A00000000000000" pitchFamily="50" charset="-128"/>
              <a:ea typeface="HGP創英角ﾎﾟｯﾌﾟ体" panose="040B0A00000000000000" pitchFamily="50" charset="-128"/>
            </a:endParaRPr>
          </a:p>
        </p:txBody>
      </p:sp>
      <p:sp>
        <p:nvSpPr>
          <p:cNvPr id="3" name="サブタイトル 2"/>
          <p:cNvSpPr>
            <a:spLocks noGrp="1"/>
          </p:cNvSpPr>
          <p:nvPr>
            <p:ph type="subTitle" idx="1"/>
          </p:nvPr>
        </p:nvSpPr>
        <p:spPr/>
        <p:txBody>
          <a:bodyPr/>
          <a:lstStyle/>
          <a:p>
            <a:endParaRPr kumimoji="1" lang="ja-JP" altLang="en-US"/>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b="13561"/>
          <a:stretch/>
        </p:blipFill>
        <p:spPr>
          <a:xfrm>
            <a:off x="837128" y="1446416"/>
            <a:ext cx="7495504" cy="442635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l="7261" t="70610" r="8746"/>
          <a:stretch/>
        </p:blipFill>
        <p:spPr>
          <a:xfrm>
            <a:off x="850006" y="3925786"/>
            <a:ext cx="7508382" cy="2932214"/>
          </a:xfrm>
          <a:prstGeom prst="rect">
            <a:avLst/>
          </a:prstGeom>
        </p:spPr>
      </p:pic>
      <p:sp>
        <p:nvSpPr>
          <p:cNvPr id="5" name="テキスト ボックス 4"/>
          <p:cNvSpPr txBox="1"/>
          <p:nvPr/>
        </p:nvSpPr>
        <p:spPr>
          <a:xfrm>
            <a:off x="412124" y="386365"/>
            <a:ext cx="5525037" cy="769441"/>
          </a:xfrm>
          <a:prstGeom prst="rect">
            <a:avLst/>
          </a:prstGeom>
          <a:noFill/>
        </p:spPr>
        <p:txBody>
          <a:bodyPr wrap="square" rtlCol="0">
            <a:spAutoFit/>
          </a:bodyPr>
          <a:lstStyle/>
          <a:p>
            <a:r>
              <a:rPr lang="ja-JP" altLang="en-US" sz="4400" dirty="0" smtClean="0">
                <a:solidFill>
                  <a:schemeClr val="bg1">
                    <a:lumMod val="95000"/>
                  </a:schemeClr>
                </a:solidFill>
                <a:latin typeface="HGP創英角ｺﾞｼｯｸUB" panose="020B0900000000000000" pitchFamily="50" charset="-128"/>
                <a:ea typeface="HGP創英角ｺﾞｼｯｸUB" panose="020B0900000000000000" pitchFamily="50" charset="-128"/>
              </a:rPr>
              <a:t>かごしまの</a:t>
            </a:r>
            <a:r>
              <a:rPr lang="ja-JP" altLang="en-US" sz="4400" dirty="0">
                <a:solidFill>
                  <a:schemeClr val="bg1">
                    <a:lumMod val="95000"/>
                  </a:schemeClr>
                </a:solidFill>
                <a:latin typeface="HGP創英角ｺﾞｼｯｸUB" panose="020B0900000000000000" pitchFamily="50" charset="-128"/>
                <a:ea typeface="HGP創英角ｺﾞｼｯｸUB" panose="020B0900000000000000" pitchFamily="50" charset="-128"/>
              </a:rPr>
              <a:t>教育</a:t>
            </a:r>
            <a:r>
              <a:rPr lang="ja-JP" altLang="en-US" sz="4400" dirty="0" smtClean="0">
                <a:solidFill>
                  <a:schemeClr val="bg1">
                    <a:lumMod val="95000"/>
                  </a:schemeClr>
                </a:solidFill>
                <a:latin typeface="HGP創英角ｺﾞｼｯｸUB" panose="020B0900000000000000" pitchFamily="50" charset="-128"/>
                <a:ea typeface="HGP創英角ｺﾞｼｯｸUB" panose="020B0900000000000000" pitchFamily="50" charset="-128"/>
              </a:rPr>
              <a:t>旅行</a:t>
            </a:r>
            <a:endParaRPr lang="ja-JP" altLang="en-US" sz="4400" dirty="0">
              <a:solidFill>
                <a:schemeClr val="bg1">
                  <a:lumMod val="9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24555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412125" y="386365"/>
            <a:ext cx="3682204" cy="769441"/>
          </a:xfrm>
          <a:prstGeom prst="rect">
            <a:avLst/>
          </a:prstGeom>
          <a:noFill/>
        </p:spPr>
        <p:txBody>
          <a:bodyPr wrap="square" rtlCol="0">
            <a:spAutoFit/>
          </a:bodyPr>
          <a:lstStyle/>
          <a:p>
            <a:r>
              <a:rPr lang="ja-JP" altLang="en-US" sz="4400" dirty="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rPr>
              <a:t>③</a:t>
            </a:r>
            <a:r>
              <a:rPr lang="ja-JP" altLang="en-US" sz="4400" dirty="0" smtClean="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rPr>
              <a:t>平和学習</a:t>
            </a:r>
            <a:endParaRPr lang="en-US" altLang="ja-JP" sz="4400" dirty="0" smtClean="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endParaRP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677" y="3522870"/>
            <a:ext cx="3777051" cy="2520000"/>
          </a:xfrm>
          <a:prstGeom prst="rect">
            <a:avLst/>
          </a:prstGeom>
          <a:ln w="50800" cap="sq">
            <a:solidFill>
              <a:schemeClr val="bg1"/>
            </a:solidFill>
            <a:miter lim="800000"/>
          </a:ln>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1748" t="2254" r="1597" b="11470"/>
          <a:stretch/>
        </p:blipFill>
        <p:spPr>
          <a:xfrm>
            <a:off x="752768" y="3534772"/>
            <a:ext cx="3494086" cy="2520000"/>
          </a:xfrm>
          <a:prstGeom prst="rect">
            <a:avLst/>
          </a:prstGeom>
          <a:ln w="50800" cap="sq">
            <a:solidFill>
              <a:schemeClr val="bg1"/>
            </a:solidFill>
            <a:miter lim="800000"/>
          </a:ln>
        </p:spPr>
      </p:pic>
      <p:pic>
        <p:nvPicPr>
          <p:cNvPr id="2" name="図 1"/>
          <p:cNvPicPr>
            <a:picLocks noChangeAspect="1"/>
          </p:cNvPicPr>
          <p:nvPr/>
        </p:nvPicPr>
        <p:blipFill rotWithShape="1">
          <a:blip r:embed="rId6">
            <a:extLst>
              <a:ext uri="{28A0092B-C50C-407E-A947-70E740481C1C}">
                <a14:useLocalDpi xmlns:a14="http://schemas.microsoft.com/office/drawing/2010/main" val="0"/>
              </a:ext>
            </a:extLst>
          </a:blip>
          <a:srcRect b="21315"/>
          <a:stretch/>
        </p:blipFill>
        <p:spPr>
          <a:xfrm>
            <a:off x="6851177" y="626673"/>
            <a:ext cx="1481065" cy="2607848"/>
          </a:xfrm>
          <a:prstGeom prst="rect">
            <a:avLst/>
          </a:prstGeom>
          <a:ln w="44450" cap="sq">
            <a:solidFill>
              <a:schemeClr val="bg1"/>
            </a:solidFill>
            <a:miter lim="800000"/>
          </a:ln>
        </p:spPr>
      </p:pic>
      <p:grpSp>
        <p:nvGrpSpPr>
          <p:cNvPr id="10" name="グループ化 9"/>
          <p:cNvGrpSpPr/>
          <p:nvPr/>
        </p:nvGrpSpPr>
        <p:grpSpPr>
          <a:xfrm>
            <a:off x="641449" y="1105469"/>
            <a:ext cx="6086900" cy="2197289"/>
            <a:chOff x="436729" y="1105469"/>
            <a:chExt cx="6086900" cy="2197289"/>
          </a:xfrm>
        </p:grpSpPr>
        <p:pic>
          <p:nvPicPr>
            <p:cNvPr id="1034" name="Picture 10" descr="めくれた付箋紙素材/透過png (a15.png - 383x1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729" y="1105469"/>
              <a:ext cx="6086900" cy="219728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559558" y="1337481"/>
              <a:ext cx="5724644" cy="1754326"/>
            </a:xfrm>
            <a:prstGeom prst="rect">
              <a:avLst/>
            </a:prstGeom>
            <a:noFill/>
          </p:spPr>
          <p:txBody>
            <a:bodyPr wrap="non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第二次世界大戦末期、本土防衛の最南端となった</a:t>
              </a:r>
              <a:endParaRPr lang="en-US" altLang="ja-JP"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鹿児島には、多くの陸海軍基地が設けられ、そこから</a:t>
              </a:r>
              <a:endParaRPr lang="en-US" altLang="ja-JP"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爆装した飛行機に乗った特攻隊員たちが南の空へ</a:t>
              </a:r>
              <a:endParaRPr lang="en-US" altLang="ja-JP"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飛び立ち、その命を失った。</a:t>
              </a:r>
              <a:endParaRPr lang="en-US" altLang="ja-JP"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鹿児島では、この特攻の歴史と隊員たちが残し</a:t>
              </a:r>
              <a:endParaRPr kumimoji="1" lang="en-US" altLang="ja-JP"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た</a:t>
              </a:r>
              <a:r>
                <a:rPr lang="ja-JP" altLang="en-US" dirty="0" smtClean="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手紙から平和を学ぶことができる。</a:t>
              </a:r>
              <a:endParaRPr kumimoji="1" lang="ja-JP" altLang="en-US" dirty="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147154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61377"/>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412124" y="386365"/>
            <a:ext cx="3313715" cy="769441"/>
          </a:xfrm>
          <a:prstGeom prst="rect">
            <a:avLst/>
          </a:prstGeom>
          <a:noFill/>
        </p:spPr>
        <p:txBody>
          <a:bodyPr wrap="square" rtlCol="0">
            <a:spAutoFit/>
          </a:bodyPr>
          <a:lstStyle/>
          <a:p>
            <a:r>
              <a:rPr lang="ja-JP" altLang="en-US" sz="4400" dirty="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rPr>
              <a:t>③</a:t>
            </a:r>
            <a:r>
              <a:rPr lang="ja-JP" altLang="en-US" sz="4400" dirty="0" smtClean="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rPr>
              <a:t>平和学習</a:t>
            </a:r>
            <a:endParaRPr lang="en-US" altLang="ja-JP" sz="4400" dirty="0" smtClean="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endParaRPr>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2369" t="7320" r="2650" b="18041"/>
          <a:stretch/>
        </p:blipFill>
        <p:spPr>
          <a:xfrm>
            <a:off x="798195" y="4141446"/>
            <a:ext cx="2880000" cy="1886207"/>
          </a:xfrm>
          <a:prstGeom prst="rect">
            <a:avLst/>
          </a:prstGeom>
          <a:solidFill>
            <a:srgbClr val="FFFFFF">
              <a:shade val="85000"/>
            </a:srgbClr>
          </a:solidFill>
          <a:ln w="47625" cap="sq">
            <a:solidFill>
              <a:schemeClr val="bg1"/>
            </a:solidFill>
            <a:miter lim="800000"/>
          </a:ln>
          <a:effectLst/>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13" y="1775203"/>
            <a:ext cx="2880000" cy="1916955"/>
          </a:xfrm>
          <a:prstGeom prst="rect">
            <a:avLst/>
          </a:prstGeom>
          <a:ln w="47625">
            <a:solidFill>
              <a:schemeClr val="bg1"/>
            </a:solidFill>
          </a:ln>
          <a:effectLst/>
        </p:spPr>
      </p:pic>
      <p:pic>
        <p:nvPicPr>
          <p:cNvPr id="8" name="図 12" descr="P16-鹿屋-館内.jpg"/>
          <p:cNvPicPr>
            <a:picLocks noChangeAspect="1"/>
          </p:cNvPicPr>
          <p:nvPr/>
        </p:nvPicPr>
        <p:blipFill rotWithShape="1">
          <a:blip r:embed="rId6" cstate="print">
            <a:extLst>
              <a:ext uri="{28A0092B-C50C-407E-A947-70E740481C1C}">
                <a14:useLocalDpi xmlns:a14="http://schemas.microsoft.com/office/drawing/2010/main" val="0"/>
              </a:ext>
            </a:extLst>
          </a:blip>
          <a:srcRect t="7693" b="5567"/>
          <a:stretch/>
        </p:blipFill>
        <p:spPr bwMode="auto">
          <a:xfrm>
            <a:off x="5649883" y="619531"/>
            <a:ext cx="2772000" cy="1923567"/>
          </a:xfrm>
          <a:prstGeom prst="rect">
            <a:avLst/>
          </a:prstGeom>
          <a:solidFill>
            <a:srgbClr val="FFFFFF">
              <a:shade val="85000"/>
            </a:srgbClr>
          </a:solidFill>
          <a:ln w="47625" cap="sq">
            <a:solidFill>
              <a:schemeClr val="bg1"/>
            </a:solidFill>
            <a:miter lim="800000"/>
          </a:ln>
          <a:effectLst/>
          <a:extLst/>
        </p:spPr>
      </p:pic>
      <p:grpSp>
        <p:nvGrpSpPr>
          <p:cNvPr id="9" name="グループ化 8"/>
          <p:cNvGrpSpPr/>
          <p:nvPr/>
        </p:nvGrpSpPr>
        <p:grpSpPr>
          <a:xfrm>
            <a:off x="1327538" y="881436"/>
            <a:ext cx="3559930" cy="1354420"/>
            <a:chOff x="5446129" y="3477058"/>
            <a:chExt cx="6807733" cy="1354420"/>
          </a:xfrm>
        </p:grpSpPr>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86050">
              <a:off x="5446129" y="3477058"/>
              <a:ext cx="6807733" cy="1354420"/>
            </a:xfrm>
            <a:prstGeom prst="rect">
              <a:avLst/>
            </a:prstGeom>
          </p:spPr>
        </p:pic>
        <p:sp>
          <p:nvSpPr>
            <p:cNvPr id="11" name="テキスト ボックス 10"/>
            <p:cNvSpPr txBox="1"/>
            <p:nvPr/>
          </p:nvSpPr>
          <p:spPr>
            <a:xfrm rot="283188">
              <a:off x="5859290" y="3880032"/>
              <a:ext cx="5646730" cy="461665"/>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万世特攻平和祈念館</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2" name="グループ化 11"/>
          <p:cNvGrpSpPr/>
          <p:nvPr/>
        </p:nvGrpSpPr>
        <p:grpSpPr>
          <a:xfrm rot="21040061">
            <a:off x="6112542" y="1620786"/>
            <a:ext cx="2776891" cy="2271247"/>
            <a:chOff x="5561286" y="3217016"/>
            <a:chExt cx="5833689" cy="1547297"/>
          </a:xfrm>
        </p:grpSpPr>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35931">
              <a:off x="5561286" y="3217016"/>
              <a:ext cx="5833689" cy="1547297"/>
            </a:xfrm>
            <a:prstGeom prst="rect">
              <a:avLst/>
            </a:prstGeom>
          </p:spPr>
        </p:pic>
        <p:sp>
          <p:nvSpPr>
            <p:cNvPr id="14" name="テキスト ボックス 13"/>
            <p:cNvSpPr txBox="1"/>
            <p:nvPr/>
          </p:nvSpPr>
          <p:spPr>
            <a:xfrm rot="178192">
              <a:off x="5848081" y="3706199"/>
              <a:ext cx="5083517" cy="566120"/>
            </a:xfrm>
            <a:prstGeom prst="rect">
              <a:avLst/>
            </a:prstGeom>
            <a:noFill/>
          </p:spPr>
          <p:txBody>
            <a:bodyPr wrap="square" rtlCol="0">
              <a:spAutoFit/>
            </a:bodyPr>
            <a:lstStyle/>
            <a:p>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鹿屋</a:t>
              </a:r>
              <a:endParaRPr kumimoji="1" lang="en-US" altLang="ja-JP"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航空基地史料館</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5" name="グループ化 14"/>
          <p:cNvGrpSpPr/>
          <p:nvPr/>
        </p:nvGrpSpPr>
        <p:grpSpPr>
          <a:xfrm rot="21170474">
            <a:off x="206989" y="5392805"/>
            <a:ext cx="3265778" cy="1335891"/>
            <a:chOff x="3547175" y="3026676"/>
            <a:chExt cx="5231530" cy="1335891"/>
          </a:xfrm>
        </p:grpSpPr>
        <p:pic>
          <p:nvPicPr>
            <p:cNvPr id="16" name="図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22078">
              <a:off x="3547175" y="3026676"/>
              <a:ext cx="5231530" cy="1335891"/>
            </a:xfrm>
            <a:prstGeom prst="rect">
              <a:avLst/>
            </a:prstGeom>
          </p:spPr>
        </p:pic>
        <p:sp>
          <p:nvSpPr>
            <p:cNvPr id="17" name="テキスト ボックス 16"/>
            <p:cNvSpPr txBox="1"/>
            <p:nvPr/>
          </p:nvSpPr>
          <p:spPr>
            <a:xfrm rot="628946">
              <a:off x="3857434" y="3462906"/>
              <a:ext cx="4433796" cy="830997"/>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知覧特攻平和会館</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25" name="グループ化 24"/>
          <p:cNvGrpSpPr/>
          <p:nvPr/>
        </p:nvGrpSpPr>
        <p:grpSpPr>
          <a:xfrm>
            <a:off x="3562066" y="2606722"/>
            <a:ext cx="3383541" cy="3697019"/>
            <a:chOff x="3016155" y="1924333"/>
            <a:chExt cx="3383541" cy="3697019"/>
          </a:xfrm>
        </p:grpSpPr>
        <p:pic>
          <p:nvPicPr>
            <p:cNvPr id="2" name="図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1913" y="2006222"/>
              <a:ext cx="2837783" cy="3615130"/>
            </a:xfrm>
            <a:prstGeom prst="rect">
              <a:avLst/>
            </a:prstGeom>
          </p:spPr>
        </p:pic>
        <p:cxnSp>
          <p:nvCxnSpPr>
            <p:cNvPr id="19" name="直線コネクタ 18"/>
            <p:cNvCxnSpPr/>
            <p:nvPr/>
          </p:nvCxnSpPr>
          <p:spPr>
            <a:xfrm flipH="1" flipV="1">
              <a:off x="3016155" y="2920620"/>
              <a:ext cx="1132764" cy="1337482"/>
            </a:xfrm>
            <a:prstGeom prst="line">
              <a:avLst/>
            </a:prstGeom>
            <a:ln w="38100" cap="rnd">
              <a:solidFill>
                <a:srgbClr val="FF0000"/>
              </a:solidFill>
              <a:miter lim="800000"/>
            </a:ln>
          </p:spPr>
          <p:style>
            <a:lnRef idx="1">
              <a:schemeClr val="accent1"/>
            </a:lnRef>
            <a:fillRef idx="0">
              <a:schemeClr val="accent1"/>
            </a:fillRef>
            <a:effectRef idx="0">
              <a:schemeClr val="accent1"/>
            </a:effectRef>
            <a:fontRef idx="minor">
              <a:schemeClr val="tx1"/>
            </a:fontRef>
          </p:style>
        </p:cxnSp>
        <p:sp>
          <p:nvSpPr>
            <p:cNvPr id="20" name="フローチャート: 結合子 19"/>
            <p:cNvSpPr/>
            <p:nvPr/>
          </p:nvSpPr>
          <p:spPr>
            <a:xfrm flipH="1" flipV="1">
              <a:off x="4111738" y="4248218"/>
              <a:ext cx="108000" cy="108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結合子 20"/>
            <p:cNvSpPr/>
            <p:nvPr/>
          </p:nvSpPr>
          <p:spPr>
            <a:xfrm flipH="1" flipV="1">
              <a:off x="5451488" y="4400618"/>
              <a:ext cx="108000" cy="108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ローチャート: 結合子 21"/>
            <p:cNvSpPr/>
            <p:nvPr/>
          </p:nvSpPr>
          <p:spPr>
            <a:xfrm flipH="1" flipV="1">
              <a:off x="4375594" y="4512074"/>
              <a:ext cx="108000" cy="108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p:cNvCxnSpPr/>
            <p:nvPr/>
          </p:nvCxnSpPr>
          <p:spPr>
            <a:xfrm flipH="1">
              <a:off x="5488674" y="1924333"/>
              <a:ext cx="52316" cy="2540760"/>
            </a:xfrm>
            <a:prstGeom prst="line">
              <a:avLst/>
            </a:prstGeom>
            <a:ln w="38100" cap="rnd">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3057098" y="4565482"/>
              <a:ext cx="1372496" cy="224881"/>
            </a:xfrm>
            <a:prstGeom prst="line">
              <a:avLst/>
            </a:prstGeom>
            <a:ln w="38100" cap="rnd">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1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412125" y="386365"/>
            <a:ext cx="3354658" cy="769441"/>
          </a:xfrm>
          <a:prstGeom prst="rect">
            <a:avLst/>
          </a:prstGeom>
          <a:noFill/>
        </p:spPr>
        <p:txBody>
          <a:bodyPr wrap="square" rtlCol="0">
            <a:spAutoFit/>
          </a:bodyPr>
          <a:lstStyle/>
          <a:p>
            <a:r>
              <a:rPr lang="ja-JP" altLang="en-US" sz="4400" dirty="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rPr>
              <a:t>③</a:t>
            </a:r>
            <a:r>
              <a:rPr lang="ja-JP" altLang="en-US" sz="4400" dirty="0" smtClean="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rPr>
              <a:t>平和学習</a:t>
            </a:r>
            <a:endParaRPr lang="en-US" altLang="ja-JP" sz="4400" dirty="0" smtClean="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283" y="2673823"/>
            <a:ext cx="4150436" cy="3112827"/>
          </a:xfrm>
          <a:prstGeom prst="rect">
            <a:avLst/>
          </a:prstGeom>
          <a:ln w="50800" cap="sq">
            <a:solidFill>
              <a:schemeClr val="bg1"/>
            </a:solidFill>
            <a:miter lim="800000"/>
          </a:ln>
        </p:spPr>
      </p:pic>
      <p:grpSp>
        <p:nvGrpSpPr>
          <p:cNvPr id="7" name="グループ化 6"/>
          <p:cNvGrpSpPr/>
          <p:nvPr/>
        </p:nvGrpSpPr>
        <p:grpSpPr>
          <a:xfrm rot="405682">
            <a:off x="640803" y="5301133"/>
            <a:ext cx="1914780" cy="1335891"/>
            <a:chOff x="5620156" y="3102726"/>
            <a:chExt cx="2857500" cy="1335891"/>
          </a:xfrm>
        </p:grpSpPr>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18724">
              <a:off x="5620156" y="3102726"/>
              <a:ext cx="2857500" cy="1335891"/>
            </a:xfrm>
            <a:prstGeom prst="rect">
              <a:avLst/>
            </a:prstGeom>
          </p:spPr>
        </p:pic>
        <p:sp>
          <p:nvSpPr>
            <p:cNvPr id="9" name="テキスト ボックス 8"/>
            <p:cNvSpPr txBox="1"/>
            <p:nvPr/>
          </p:nvSpPr>
          <p:spPr>
            <a:xfrm rot="344328">
              <a:off x="5954109" y="3548171"/>
              <a:ext cx="2292824" cy="830997"/>
            </a:xfrm>
            <a:prstGeom prst="rect">
              <a:avLst/>
            </a:prstGeom>
            <a:noFill/>
          </p:spPr>
          <p:txBody>
            <a:bodyPr wrap="square" rtlCol="0">
              <a:spAutoFit/>
            </a:bodyPr>
            <a:lstStyle/>
            <a:p>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掩体壕</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6088" y="1201002"/>
            <a:ext cx="4630078" cy="2604419"/>
          </a:xfrm>
          <a:prstGeom prst="rect">
            <a:avLst/>
          </a:prstGeom>
          <a:ln w="50800" cap="sq">
            <a:solidFill>
              <a:schemeClr val="bg1"/>
            </a:solidFill>
            <a:miter lim="800000"/>
          </a:ln>
        </p:spPr>
      </p:pic>
      <p:grpSp>
        <p:nvGrpSpPr>
          <p:cNvPr id="10" name="グループ化 9"/>
          <p:cNvGrpSpPr/>
          <p:nvPr/>
        </p:nvGrpSpPr>
        <p:grpSpPr>
          <a:xfrm rot="21425968">
            <a:off x="6107033" y="3387030"/>
            <a:ext cx="2721411" cy="1335891"/>
            <a:chOff x="5620156" y="3102726"/>
            <a:chExt cx="2857500" cy="1335891"/>
          </a:xfrm>
        </p:grpSpPr>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9745">
              <a:off x="5620156" y="3102726"/>
              <a:ext cx="2857500" cy="1335891"/>
            </a:xfrm>
            <a:prstGeom prst="rect">
              <a:avLst/>
            </a:prstGeom>
          </p:spPr>
        </p:pic>
        <p:sp>
          <p:nvSpPr>
            <p:cNvPr id="12" name="テキスト ボックス 11"/>
            <p:cNvSpPr txBox="1"/>
            <p:nvPr/>
          </p:nvSpPr>
          <p:spPr>
            <a:xfrm rot="21590159">
              <a:off x="6012568" y="3503485"/>
              <a:ext cx="2113801" cy="830997"/>
            </a:xfrm>
            <a:prstGeom prst="rect">
              <a:avLst/>
            </a:prstGeom>
            <a:noFill/>
          </p:spPr>
          <p:txBody>
            <a:bodyPr wrap="square" rtlCol="0">
              <a:spAutoFit/>
            </a:bodyPr>
            <a:lstStyle/>
            <a:p>
              <a:r>
                <a:rPr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企画</a:t>
              </a:r>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展示室</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179426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412125" y="386365"/>
            <a:ext cx="3368306" cy="769441"/>
          </a:xfrm>
          <a:prstGeom prst="rect">
            <a:avLst/>
          </a:prstGeom>
          <a:noFill/>
        </p:spPr>
        <p:txBody>
          <a:bodyPr wrap="square" rtlCol="0">
            <a:spAutoFit/>
          </a:bodyPr>
          <a:lstStyle/>
          <a:p>
            <a:r>
              <a:rPr lang="ja-JP" altLang="en-US" sz="4400" dirty="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rPr>
              <a:t>③</a:t>
            </a:r>
            <a:r>
              <a:rPr lang="ja-JP" altLang="en-US" sz="4400" dirty="0" smtClean="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rPr>
              <a:t>平和学習</a:t>
            </a:r>
            <a:endParaRPr lang="en-US" altLang="ja-JP" sz="4400" dirty="0" smtClean="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endParaRP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2909" y="1507088"/>
            <a:ext cx="5210570" cy="3201389"/>
          </a:xfrm>
          <a:prstGeom prst="rect">
            <a:avLst/>
          </a:prstGeom>
        </p:spPr>
      </p:pic>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l="2720" t="2389" r="8626" b="10448"/>
          <a:stretch/>
        </p:blipFill>
        <p:spPr>
          <a:xfrm rot="21267196">
            <a:off x="723332" y="2020405"/>
            <a:ext cx="2715904" cy="3776409"/>
          </a:xfrm>
          <a:prstGeom prst="roundRect">
            <a:avLst>
              <a:gd name="adj" fmla="val 8594"/>
            </a:avLst>
          </a:prstGeom>
          <a:solidFill>
            <a:srgbClr val="FFFFFF">
              <a:shade val="85000"/>
            </a:srgbClr>
          </a:solidFill>
          <a:ln>
            <a:noFill/>
          </a:ln>
          <a:effectLst/>
        </p:spPr>
      </p:pic>
      <p:grpSp>
        <p:nvGrpSpPr>
          <p:cNvPr id="10" name="グループ化 9"/>
          <p:cNvGrpSpPr/>
          <p:nvPr/>
        </p:nvGrpSpPr>
        <p:grpSpPr>
          <a:xfrm>
            <a:off x="1436253" y="5251971"/>
            <a:ext cx="3435997" cy="1335891"/>
            <a:chOff x="5620156" y="3102726"/>
            <a:chExt cx="2857500" cy="1335891"/>
          </a:xfrm>
        </p:grpSpPr>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712">
              <a:off x="5620156" y="3102726"/>
              <a:ext cx="2857500" cy="1335891"/>
            </a:xfrm>
            <a:prstGeom prst="rect">
              <a:avLst/>
            </a:prstGeom>
          </p:spPr>
        </p:pic>
        <p:sp>
          <p:nvSpPr>
            <p:cNvPr id="9" name="テキスト ボックス 8"/>
            <p:cNvSpPr txBox="1"/>
            <p:nvPr/>
          </p:nvSpPr>
          <p:spPr>
            <a:xfrm rot="17253">
              <a:off x="5920128" y="3543890"/>
              <a:ext cx="2546159" cy="461665"/>
            </a:xfrm>
            <a:prstGeom prst="rect">
              <a:avLst/>
            </a:prstGeom>
            <a:noFill/>
          </p:spPr>
          <p:txBody>
            <a:bodyPr wrap="square" rtlCol="0">
              <a:spAutoFit/>
            </a:bodyPr>
            <a:lstStyle/>
            <a:p>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事前学習用ＤＶＤ</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2" name="グループ化 11"/>
          <p:cNvGrpSpPr/>
          <p:nvPr/>
        </p:nvGrpSpPr>
        <p:grpSpPr>
          <a:xfrm rot="388641">
            <a:off x="4468755" y="502388"/>
            <a:ext cx="4359338" cy="1539318"/>
            <a:chOff x="4796862" y="3079187"/>
            <a:chExt cx="3665435" cy="1335891"/>
          </a:xfrm>
        </p:grpSpPr>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0147">
              <a:off x="4796862" y="3079187"/>
              <a:ext cx="3665435" cy="1335891"/>
            </a:xfrm>
            <a:prstGeom prst="rect">
              <a:avLst/>
            </a:prstGeom>
          </p:spPr>
        </p:pic>
        <p:sp>
          <p:nvSpPr>
            <p:cNvPr id="14" name="テキスト ボックス 13"/>
            <p:cNvSpPr txBox="1"/>
            <p:nvPr/>
          </p:nvSpPr>
          <p:spPr>
            <a:xfrm rot="21544024">
              <a:off x="5104952" y="3540275"/>
              <a:ext cx="3269893" cy="400654"/>
            </a:xfrm>
            <a:prstGeom prst="rect">
              <a:avLst/>
            </a:prstGeom>
            <a:noFill/>
          </p:spPr>
          <p:txBody>
            <a:bodyPr wrap="square" rtlCol="0">
              <a:spAutoFit/>
            </a:bodyPr>
            <a:lstStyle/>
            <a:p>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スライド学習コンテンツ</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pic>
        <p:nvPicPr>
          <p:cNvPr id="11" name="図 10"/>
          <p:cNvPicPr>
            <a:picLocks noChangeAspect="1"/>
          </p:cNvPicPr>
          <p:nvPr/>
        </p:nvPicPr>
        <p:blipFill rotWithShape="1">
          <a:blip r:embed="rId7">
            <a:extLst>
              <a:ext uri="{28A0092B-C50C-407E-A947-70E740481C1C}">
                <a14:useLocalDpi xmlns:a14="http://schemas.microsoft.com/office/drawing/2010/main" val="0"/>
              </a:ext>
            </a:extLst>
          </a:blip>
          <a:srcRect l="70145" t="31244" r="4065" b="48663"/>
          <a:stretch/>
        </p:blipFill>
        <p:spPr>
          <a:xfrm>
            <a:off x="6660107" y="4715302"/>
            <a:ext cx="2347416" cy="2142698"/>
          </a:xfrm>
          <a:prstGeom prst="rect">
            <a:avLst/>
          </a:prstGeom>
        </p:spPr>
      </p:pic>
    </p:spTree>
    <p:extLst>
      <p:ext uri="{BB962C8B-B14F-4D97-AF65-F5344CB8AC3E}">
        <p14:creationId xmlns:p14="http://schemas.microsoft.com/office/powerpoint/2010/main" val="56612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412125" y="386365"/>
            <a:ext cx="3573022" cy="769441"/>
          </a:xfrm>
          <a:prstGeom prst="rect">
            <a:avLst/>
          </a:prstGeom>
          <a:noFill/>
        </p:spPr>
        <p:txBody>
          <a:bodyPr wrap="square" rtlCol="0">
            <a:spAutoFit/>
          </a:bodyPr>
          <a:lstStyle/>
          <a:p>
            <a:r>
              <a:rPr lang="ja-JP" altLang="en-US" sz="4400" dirty="0">
                <a:solidFill>
                  <a:srgbClr val="FFCCFF"/>
                </a:solidFill>
                <a:latin typeface="HGP創英角ｺﾞｼｯｸUB" panose="020B0900000000000000" pitchFamily="50" charset="-128"/>
                <a:ea typeface="HGP創英角ｺﾞｼｯｸUB" panose="020B0900000000000000" pitchFamily="50" charset="-128"/>
              </a:rPr>
              <a:t>④</a:t>
            </a:r>
            <a:r>
              <a:rPr lang="ja-JP" altLang="en-US" sz="4400" dirty="0" smtClean="0">
                <a:solidFill>
                  <a:srgbClr val="FFCCFF"/>
                </a:solidFill>
                <a:latin typeface="HGP創英角ｺﾞｼｯｸUB" panose="020B0900000000000000" pitchFamily="50" charset="-128"/>
                <a:ea typeface="HGP創英角ｺﾞｼｯｸUB" panose="020B0900000000000000" pitchFamily="50" charset="-128"/>
              </a:rPr>
              <a:t>歴史学習</a:t>
            </a:r>
            <a:endParaRPr lang="ja-JP" altLang="en-US" sz="4400" dirty="0">
              <a:solidFill>
                <a:srgbClr val="FFCCFF"/>
              </a:solidFill>
              <a:latin typeface="HGP創英角ｺﾞｼｯｸUB" panose="020B0900000000000000" pitchFamily="50" charset="-128"/>
              <a:ea typeface="HGP創英角ｺﾞｼｯｸUB" panose="020B0900000000000000" pitchFamily="50"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0456" y="824842"/>
            <a:ext cx="3708000" cy="2428740"/>
          </a:xfrm>
          <a:prstGeom prst="rect">
            <a:avLst/>
          </a:prstGeom>
          <a:ln w="47625" cap="sq">
            <a:solidFill>
              <a:schemeClr val="bg1"/>
            </a:solidFill>
            <a:miter lim="800000"/>
          </a:ln>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770" y="2812074"/>
            <a:ext cx="3870581" cy="2581631"/>
          </a:xfrm>
          <a:prstGeom prst="rect">
            <a:avLst/>
          </a:prstGeom>
          <a:ln w="47625" cap="sq">
            <a:solidFill>
              <a:schemeClr val="bg1"/>
            </a:solidFill>
            <a:miter lim="800000"/>
          </a:ln>
        </p:spPr>
      </p:pic>
      <p:pic>
        <p:nvPicPr>
          <p:cNvPr id="8" name="図 7"/>
          <p:cNvPicPr>
            <a:picLocks noChangeAspect="1"/>
          </p:cNvPicPr>
          <p:nvPr/>
        </p:nvPicPr>
        <p:blipFill rotWithShape="1">
          <a:blip r:embed="rId6" cstate="print">
            <a:extLst>
              <a:ext uri="{28A0092B-C50C-407E-A947-70E740481C1C}">
                <a14:useLocalDpi xmlns:a14="http://schemas.microsoft.com/office/drawing/2010/main" val="0"/>
              </a:ext>
            </a:extLst>
          </a:blip>
          <a:srcRect b="15969"/>
          <a:stretch/>
        </p:blipFill>
        <p:spPr>
          <a:xfrm>
            <a:off x="4350564" y="3625893"/>
            <a:ext cx="3672000" cy="2392180"/>
          </a:xfrm>
          <a:prstGeom prst="rect">
            <a:avLst/>
          </a:prstGeom>
          <a:ln w="47625" cap="sq">
            <a:solidFill>
              <a:schemeClr val="bg1"/>
            </a:solidFill>
            <a:miter lim="800000"/>
          </a:ln>
        </p:spPr>
      </p:pic>
      <p:grpSp>
        <p:nvGrpSpPr>
          <p:cNvPr id="9" name="グループ化 8"/>
          <p:cNvGrpSpPr/>
          <p:nvPr/>
        </p:nvGrpSpPr>
        <p:grpSpPr>
          <a:xfrm rot="235146">
            <a:off x="4749572" y="261403"/>
            <a:ext cx="3839143" cy="1105396"/>
            <a:chOff x="5241096" y="5813849"/>
            <a:chExt cx="2857500" cy="839324"/>
          </a:xfrm>
        </p:grpSpPr>
        <p:pic>
          <p:nvPicPr>
            <p:cNvPr id="10" name="図 9"/>
            <p:cNvPicPr>
              <a:picLocks noChangeAspect="1"/>
            </p:cNvPicPr>
            <p:nvPr/>
          </p:nvPicPr>
          <p:blipFill rotWithShape="1">
            <a:blip r:embed="rId7">
              <a:extLst>
                <a:ext uri="{28A0092B-C50C-407E-A947-70E740481C1C}">
                  <a14:useLocalDpi xmlns:a14="http://schemas.microsoft.com/office/drawing/2010/main" val="0"/>
                </a:ext>
              </a:extLst>
            </a:blip>
            <a:srcRect t="9871" b="5791"/>
            <a:stretch/>
          </p:blipFill>
          <p:spPr>
            <a:xfrm rot="461640">
              <a:off x="5241096" y="5813849"/>
              <a:ext cx="2857500" cy="839324"/>
            </a:xfrm>
            <a:prstGeom prst="rect">
              <a:avLst/>
            </a:prstGeom>
          </p:spPr>
        </p:pic>
        <p:sp>
          <p:nvSpPr>
            <p:cNvPr id="11" name="テキスト ボックス 10"/>
            <p:cNvSpPr txBox="1"/>
            <p:nvPr/>
          </p:nvSpPr>
          <p:spPr>
            <a:xfrm rot="21526479">
              <a:off x="5530646" y="6039378"/>
              <a:ext cx="2547033" cy="350541"/>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鹿児島紡績所技師館</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2" name="グループ化 11"/>
          <p:cNvGrpSpPr/>
          <p:nvPr/>
        </p:nvGrpSpPr>
        <p:grpSpPr>
          <a:xfrm rot="531388">
            <a:off x="423856" y="5145825"/>
            <a:ext cx="2079795" cy="1003458"/>
            <a:chOff x="5241096" y="5813849"/>
            <a:chExt cx="2857500" cy="839324"/>
          </a:xfrm>
        </p:grpSpPr>
        <p:pic>
          <p:nvPicPr>
            <p:cNvPr id="13" name="図 12"/>
            <p:cNvPicPr>
              <a:picLocks noChangeAspect="1"/>
            </p:cNvPicPr>
            <p:nvPr/>
          </p:nvPicPr>
          <p:blipFill rotWithShape="1">
            <a:blip r:embed="rId7">
              <a:extLst>
                <a:ext uri="{28A0092B-C50C-407E-A947-70E740481C1C}">
                  <a14:useLocalDpi xmlns:a14="http://schemas.microsoft.com/office/drawing/2010/main" val="0"/>
                </a:ext>
              </a:extLst>
            </a:blip>
            <a:srcRect t="9871" b="5791"/>
            <a:stretch/>
          </p:blipFill>
          <p:spPr>
            <a:xfrm rot="819067">
              <a:off x="5241096" y="5813849"/>
              <a:ext cx="2857500" cy="839324"/>
            </a:xfrm>
            <a:prstGeom prst="rect">
              <a:avLst/>
            </a:prstGeom>
          </p:spPr>
        </p:pic>
        <p:sp>
          <p:nvSpPr>
            <p:cNvPr id="14" name="テキスト ボックス 13"/>
            <p:cNvSpPr txBox="1"/>
            <p:nvPr/>
          </p:nvSpPr>
          <p:spPr>
            <a:xfrm rot="21404136">
              <a:off x="5530544" y="6012147"/>
              <a:ext cx="2534023" cy="386151"/>
            </a:xfrm>
            <a:prstGeom prst="rect">
              <a:avLst/>
            </a:prstGeom>
            <a:noFill/>
          </p:spPr>
          <p:txBody>
            <a:bodyPr wrap="square" rtlCol="0">
              <a:spAutoFit/>
            </a:bodyPr>
            <a:lstStyle/>
            <a:p>
              <a:r>
                <a:rPr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反射</a:t>
              </a:r>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炉跡</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5" name="グループ化 14"/>
          <p:cNvGrpSpPr/>
          <p:nvPr/>
        </p:nvGrpSpPr>
        <p:grpSpPr>
          <a:xfrm rot="21261607">
            <a:off x="5204367" y="5517432"/>
            <a:ext cx="3727001" cy="1087382"/>
            <a:chOff x="5241096" y="5813849"/>
            <a:chExt cx="2949490" cy="839324"/>
          </a:xfrm>
        </p:grpSpPr>
        <p:pic>
          <p:nvPicPr>
            <p:cNvPr id="16" name="図 15"/>
            <p:cNvPicPr>
              <a:picLocks noChangeAspect="1"/>
            </p:cNvPicPr>
            <p:nvPr/>
          </p:nvPicPr>
          <p:blipFill rotWithShape="1">
            <a:blip r:embed="rId7">
              <a:extLst>
                <a:ext uri="{28A0092B-C50C-407E-A947-70E740481C1C}">
                  <a14:useLocalDpi xmlns:a14="http://schemas.microsoft.com/office/drawing/2010/main" val="0"/>
                </a:ext>
              </a:extLst>
            </a:blip>
            <a:srcRect t="9871" b="5791"/>
            <a:stretch/>
          </p:blipFill>
          <p:spPr>
            <a:xfrm rot="819067">
              <a:off x="5241096" y="5813849"/>
              <a:ext cx="2857500" cy="839324"/>
            </a:xfrm>
            <a:prstGeom prst="rect">
              <a:avLst/>
            </a:prstGeom>
          </p:spPr>
        </p:pic>
        <p:sp>
          <p:nvSpPr>
            <p:cNvPr id="17" name="テキスト ボックス 16"/>
            <p:cNvSpPr txBox="1"/>
            <p:nvPr/>
          </p:nvSpPr>
          <p:spPr>
            <a:xfrm rot="215711">
              <a:off x="5529133" y="6051070"/>
              <a:ext cx="2661453" cy="356348"/>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旧集成</a:t>
              </a:r>
              <a:r>
                <a:rPr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館</a:t>
              </a:r>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機械工場</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302056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412125" y="386365"/>
            <a:ext cx="3381954" cy="769441"/>
          </a:xfrm>
          <a:prstGeom prst="rect">
            <a:avLst/>
          </a:prstGeom>
          <a:noFill/>
        </p:spPr>
        <p:txBody>
          <a:bodyPr wrap="square" rtlCol="0">
            <a:spAutoFit/>
          </a:bodyPr>
          <a:lstStyle/>
          <a:p>
            <a:r>
              <a:rPr lang="ja-JP" altLang="en-US" sz="4400" dirty="0">
                <a:solidFill>
                  <a:srgbClr val="FFCCFF"/>
                </a:solidFill>
                <a:latin typeface="HGP創英角ｺﾞｼｯｸUB" panose="020B0900000000000000" pitchFamily="50" charset="-128"/>
                <a:ea typeface="HGP創英角ｺﾞｼｯｸUB" panose="020B0900000000000000" pitchFamily="50" charset="-128"/>
              </a:rPr>
              <a:t>④</a:t>
            </a:r>
            <a:r>
              <a:rPr lang="ja-JP" altLang="en-US" sz="4400" dirty="0" smtClean="0">
                <a:solidFill>
                  <a:srgbClr val="FFCCFF"/>
                </a:solidFill>
                <a:latin typeface="HGP創英角ｺﾞｼｯｸUB" panose="020B0900000000000000" pitchFamily="50" charset="-128"/>
                <a:ea typeface="HGP創英角ｺﾞｼｯｸUB" panose="020B0900000000000000" pitchFamily="50" charset="-128"/>
              </a:rPr>
              <a:t>歴史学習</a:t>
            </a:r>
            <a:endParaRPr lang="ja-JP" altLang="en-US" sz="4400" dirty="0">
              <a:solidFill>
                <a:srgbClr val="FFCCFF"/>
              </a:solidFill>
              <a:latin typeface="HGP創英角ｺﾞｼｯｸUB" panose="020B0900000000000000" pitchFamily="50" charset="-128"/>
              <a:ea typeface="HGP創英角ｺﾞｼｯｸUB" panose="020B0900000000000000" pitchFamily="50" charset="-128"/>
            </a:endParaRPr>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l="14358" t="1509" r="14849" b="18896"/>
          <a:stretch/>
        </p:blipFill>
        <p:spPr>
          <a:xfrm>
            <a:off x="733110" y="1501257"/>
            <a:ext cx="2637888" cy="3821370"/>
          </a:xfrm>
          <a:prstGeom prst="rect">
            <a:avLst/>
          </a:prstGeom>
          <a:ln w="47625" cap="sq">
            <a:solidFill>
              <a:schemeClr val="bg1"/>
            </a:solidFill>
            <a:miter lim="800000"/>
          </a:ln>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7579" t="6135" r="9935" b="14941"/>
          <a:stretch/>
        </p:blipFill>
        <p:spPr>
          <a:xfrm>
            <a:off x="3343701" y="2292823"/>
            <a:ext cx="2702257" cy="3862317"/>
          </a:xfrm>
          <a:prstGeom prst="rect">
            <a:avLst/>
          </a:prstGeom>
          <a:ln w="47625" cap="sq">
            <a:solidFill>
              <a:schemeClr val="bg1"/>
            </a:solidFill>
            <a:miter lim="800000"/>
          </a:ln>
        </p:spPr>
      </p:pic>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t="2574"/>
          <a:stretch/>
        </p:blipFill>
        <p:spPr>
          <a:xfrm>
            <a:off x="6029688" y="1760561"/>
            <a:ext cx="2484000" cy="3615119"/>
          </a:xfrm>
          <a:prstGeom prst="rect">
            <a:avLst/>
          </a:prstGeom>
          <a:ln w="44450" cap="sq">
            <a:solidFill>
              <a:schemeClr val="bg1"/>
            </a:solidFill>
            <a:miter lim="800000"/>
          </a:ln>
        </p:spPr>
      </p:pic>
      <p:grpSp>
        <p:nvGrpSpPr>
          <p:cNvPr id="9" name="グループ化 8"/>
          <p:cNvGrpSpPr/>
          <p:nvPr/>
        </p:nvGrpSpPr>
        <p:grpSpPr>
          <a:xfrm rot="645210">
            <a:off x="375064" y="5018678"/>
            <a:ext cx="2651130" cy="1153166"/>
            <a:chOff x="5201484" y="5541201"/>
            <a:chExt cx="2938936" cy="1109781"/>
          </a:xfrm>
        </p:grpSpPr>
        <p:pic>
          <p:nvPicPr>
            <p:cNvPr id="10" name="図 9"/>
            <p:cNvPicPr>
              <a:picLocks noChangeAspect="1"/>
            </p:cNvPicPr>
            <p:nvPr/>
          </p:nvPicPr>
          <p:blipFill rotWithShape="1">
            <a:blip r:embed="rId7">
              <a:extLst>
                <a:ext uri="{28A0092B-C50C-407E-A947-70E740481C1C}">
                  <a14:useLocalDpi xmlns:a14="http://schemas.microsoft.com/office/drawing/2010/main" val="0"/>
                </a:ext>
              </a:extLst>
            </a:blip>
            <a:srcRect t="9871" b="5791"/>
            <a:stretch/>
          </p:blipFill>
          <p:spPr>
            <a:xfrm rot="496324">
              <a:off x="5201484" y="5541201"/>
              <a:ext cx="2857499" cy="1109781"/>
            </a:xfrm>
            <a:prstGeom prst="rect">
              <a:avLst/>
            </a:prstGeom>
          </p:spPr>
        </p:pic>
        <p:sp>
          <p:nvSpPr>
            <p:cNvPr id="11" name="テキスト ボックス 10"/>
            <p:cNvSpPr txBox="1"/>
            <p:nvPr/>
          </p:nvSpPr>
          <p:spPr>
            <a:xfrm rot="21307020">
              <a:off x="5488889" y="5841519"/>
              <a:ext cx="2651531" cy="444296"/>
            </a:xfrm>
            <a:prstGeom prst="rect">
              <a:avLst/>
            </a:prstGeom>
            <a:noFill/>
          </p:spPr>
          <p:txBody>
            <a:bodyPr wrap="square" rtlCol="0">
              <a:spAutoFit/>
            </a:bodyPr>
            <a:lstStyle/>
            <a:p>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大久保 利通</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2" name="グループ化 11"/>
          <p:cNvGrpSpPr/>
          <p:nvPr/>
        </p:nvGrpSpPr>
        <p:grpSpPr>
          <a:xfrm rot="21354917">
            <a:off x="3726047" y="1504285"/>
            <a:ext cx="2293258" cy="1212802"/>
            <a:chOff x="5259654" y="5645635"/>
            <a:chExt cx="2857500" cy="1009948"/>
          </a:xfrm>
        </p:grpSpPr>
        <p:pic>
          <p:nvPicPr>
            <p:cNvPr id="13" name="図 12"/>
            <p:cNvPicPr>
              <a:picLocks noChangeAspect="1"/>
            </p:cNvPicPr>
            <p:nvPr/>
          </p:nvPicPr>
          <p:blipFill rotWithShape="1">
            <a:blip r:embed="rId7">
              <a:extLst>
                <a:ext uri="{28A0092B-C50C-407E-A947-70E740481C1C}">
                  <a14:useLocalDpi xmlns:a14="http://schemas.microsoft.com/office/drawing/2010/main" val="0"/>
                </a:ext>
              </a:extLst>
            </a:blip>
            <a:srcRect t="9871" b="5791"/>
            <a:stretch/>
          </p:blipFill>
          <p:spPr>
            <a:xfrm rot="819067">
              <a:off x="5259654" y="5645635"/>
              <a:ext cx="2857500" cy="1009948"/>
            </a:xfrm>
            <a:prstGeom prst="rect">
              <a:avLst/>
            </a:prstGeom>
          </p:spPr>
        </p:pic>
        <p:sp>
          <p:nvSpPr>
            <p:cNvPr id="14" name="テキスト ボックス 13"/>
            <p:cNvSpPr txBox="1"/>
            <p:nvPr/>
          </p:nvSpPr>
          <p:spPr>
            <a:xfrm rot="21500160">
              <a:off x="5667928" y="5927169"/>
              <a:ext cx="2292823" cy="384447"/>
            </a:xfrm>
            <a:prstGeom prst="rect">
              <a:avLst/>
            </a:prstGeom>
            <a:noFill/>
          </p:spPr>
          <p:txBody>
            <a:bodyPr wrap="square" rtlCol="0">
              <a:spAutoFit/>
            </a:bodyPr>
            <a:lstStyle/>
            <a:p>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西郷 隆盛</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5" name="グループ化 14"/>
          <p:cNvGrpSpPr/>
          <p:nvPr/>
        </p:nvGrpSpPr>
        <p:grpSpPr>
          <a:xfrm rot="21354917">
            <a:off x="6545953" y="5061375"/>
            <a:ext cx="2232516" cy="1149795"/>
            <a:chOff x="5248484" y="5697362"/>
            <a:chExt cx="2857500" cy="957480"/>
          </a:xfrm>
        </p:grpSpPr>
        <p:pic>
          <p:nvPicPr>
            <p:cNvPr id="16" name="図 15"/>
            <p:cNvPicPr>
              <a:picLocks noChangeAspect="1"/>
            </p:cNvPicPr>
            <p:nvPr/>
          </p:nvPicPr>
          <p:blipFill rotWithShape="1">
            <a:blip r:embed="rId7">
              <a:extLst>
                <a:ext uri="{28A0092B-C50C-407E-A947-70E740481C1C}">
                  <a14:useLocalDpi xmlns:a14="http://schemas.microsoft.com/office/drawing/2010/main" val="0"/>
                </a:ext>
              </a:extLst>
            </a:blip>
            <a:srcRect t="9871" b="5791"/>
            <a:stretch/>
          </p:blipFill>
          <p:spPr>
            <a:xfrm rot="819067">
              <a:off x="5248484" y="5697362"/>
              <a:ext cx="2857500" cy="957480"/>
            </a:xfrm>
            <a:prstGeom prst="rect">
              <a:avLst/>
            </a:prstGeom>
          </p:spPr>
        </p:pic>
        <p:sp>
          <p:nvSpPr>
            <p:cNvPr id="17" name="テキスト ボックス 16"/>
            <p:cNvSpPr txBox="1"/>
            <p:nvPr/>
          </p:nvSpPr>
          <p:spPr>
            <a:xfrm rot="21418676">
              <a:off x="5621886" y="5960370"/>
              <a:ext cx="2292822" cy="384447"/>
            </a:xfrm>
            <a:prstGeom prst="rect">
              <a:avLst/>
            </a:prstGeom>
            <a:noFill/>
          </p:spPr>
          <p:txBody>
            <a:bodyPr wrap="square" rtlCol="0">
              <a:spAutoFit/>
            </a:bodyPr>
            <a:lstStyle/>
            <a:p>
              <a:r>
                <a:rPr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五代</a:t>
              </a:r>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 友厚</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sp>
        <p:nvSpPr>
          <p:cNvPr id="18" name="正方形/長方形 17"/>
          <p:cNvSpPr/>
          <p:nvPr/>
        </p:nvSpPr>
        <p:spPr>
          <a:xfrm>
            <a:off x="3425590" y="540056"/>
            <a:ext cx="5322627" cy="523220"/>
          </a:xfrm>
          <a:prstGeom prst="rect">
            <a:avLst/>
          </a:prstGeom>
        </p:spPr>
        <p:txBody>
          <a:bodyPr wrap="square">
            <a:spAutoFit/>
          </a:bodyPr>
          <a:lstStyle/>
          <a:p>
            <a:r>
              <a:rPr lang="ja-JP" altLang="en-US" sz="2800" dirty="0">
                <a:solidFill>
                  <a:schemeClr val="bg1">
                    <a:lumMod val="95000"/>
                  </a:schemeClr>
                </a:solidFill>
                <a:latin typeface="HGS創英角ﾎﾟｯﾌﾟ体" panose="040B0A00000000000000" pitchFamily="50" charset="-128"/>
                <a:ea typeface="HGS創英角ﾎﾟｯﾌﾟ体" panose="040B0A00000000000000" pitchFamily="50" charset="-128"/>
              </a:rPr>
              <a:t>平成</a:t>
            </a:r>
            <a:r>
              <a:rPr lang="en-US" altLang="ja-JP" sz="2800" dirty="0">
                <a:solidFill>
                  <a:schemeClr val="bg1">
                    <a:lumMod val="95000"/>
                  </a:schemeClr>
                </a:solidFill>
                <a:latin typeface="HGS創英角ﾎﾟｯﾌﾟ体" panose="040B0A00000000000000" pitchFamily="50" charset="-128"/>
                <a:ea typeface="HGS創英角ﾎﾟｯﾌﾟ体" panose="040B0A00000000000000" pitchFamily="50" charset="-128"/>
              </a:rPr>
              <a:t>30</a:t>
            </a:r>
            <a:r>
              <a:rPr lang="ja-JP" altLang="en-US" sz="2800" dirty="0" smtClean="0">
                <a:solidFill>
                  <a:schemeClr val="bg1">
                    <a:lumMod val="95000"/>
                  </a:schemeClr>
                </a:solidFill>
                <a:latin typeface="HGS創英角ﾎﾟｯﾌﾟ体" panose="040B0A00000000000000" pitchFamily="50" charset="-128"/>
                <a:ea typeface="HGS創英角ﾎﾟｯﾌﾟ体" panose="040B0A00000000000000" pitchFamily="50" charset="-128"/>
              </a:rPr>
              <a:t>年</a:t>
            </a:r>
            <a:r>
              <a:rPr lang="en-US" altLang="ja-JP" sz="2800" dirty="0" smtClean="0">
                <a:solidFill>
                  <a:schemeClr val="bg1">
                    <a:lumMod val="95000"/>
                  </a:schemeClr>
                </a:solidFill>
                <a:latin typeface="HGS創英角ﾎﾟｯﾌﾟ体" panose="040B0A00000000000000" pitchFamily="50" charset="-128"/>
                <a:ea typeface="HGS創英角ﾎﾟｯﾌﾟ体" panose="040B0A00000000000000" pitchFamily="50" charset="-128"/>
              </a:rPr>
              <a:t>…</a:t>
            </a:r>
            <a:r>
              <a:rPr lang="ja-JP" altLang="en-US" sz="2800" dirty="0">
                <a:solidFill>
                  <a:schemeClr val="bg1">
                    <a:lumMod val="95000"/>
                  </a:schemeClr>
                </a:solidFill>
                <a:latin typeface="HGS創英角ﾎﾟｯﾌﾟ体" panose="040B0A00000000000000" pitchFamily="50" charset="-128"/>
                <a:ea typeface="HGS創英角ﾎﾟｯﾌﾟ体" panose="040B0A00000000000000" pitchFamily="50" charset="-128"/>
              </a:rPr>
              <a:t>明治維新から</a:t>
            </a:r>
            <a:r>
              <a:rPr lang="en-US" altLang="ja-JP" sz="2800" dirty="0">
                <a:solidFill>
                  <a:schemeClr val="bg1">
                    <a:lumMod val="95000"/>
                  </a:schemeClr>
                </a:solidFill>
                <a:latin typeface="HGS創英角ﾎﾟｯﾌﾟ体" panose="040B0A00000000000000" pitchFamily="50" charset="-128"/>
                <a:ea typeface="HGS創英角ﾎﾟｯﾌﾟ体" panose="040B0A00000000000000" pitchFamily="50" charset="-128"/>
              </a:rPr>
              <a:t>150</a:t>
            </a:r>
            <a:r>
              <a:rPr lang="ja-JP" altLang="en-US" sz="2800" dirty="0">
                <a:solidFill>
                  <a:schemeClr val="bg1">
                    <a:lumMod val="95000"/>
                  </a:schemeClr>
                </a:solidFill>
                <a:latin typeface="HGS創英角ﾎﾟｯﾌﾟ体" panose="040B0A00000000000000" pitchFamily="50" charset="-128"/>
                <a:ea typeface="HGS創英角ﾎﾟｯﾌﾟ体" panose="040B0A00000000000000" pitchFamily="50" charset="-128"/>
              </a:rPr>
              <a:t>年</a:t>
            </a:r>
          </a:p>
        </p:txBody>
      </p:sp>
    </p:spTree>
    <p:extLst>
      <p:ext uri="{BB962C8B-B14F-4D97-AF65-F5344CB8AC3E}">
        <p14:creationId xmlns:p14="http://schemas.microsoft.com/office/powerpoint/2010/main" val="111017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412125" y="386365"/>
            <a:ext cx="3245476" cy="769441"/>
          </a:xfrm>
          <a:prstGeom prst="rect">
            <a:avLst/>
          </a:prstGeom>
          <a:noFill/>
        </p:spPr>
        <p:txBody>
          <a:bodyPr wrap="square" rtlCol="0">
            <a:spAutoFit/>
          </a:bodyPr>
          <a:lstStyle/>
          <a:p>
            <a:r>
              <a:rPr lang="ja-JP" altLang="en-US" sz="4400" dirty="0">
                <a:solidFill>
                  <a:srgbClr val="FFCCFF"/>
                </a:solidFill>
                <a:latin typeface="HGP創英角ｺﾞｼｯｸUB" panose="020B0900000000000000" pitchFamily="50" charset="-128"/>
                <a:ea typeface="HGP創英角ｺﾞｼｯｸUB" panose="020B0900000000000000" pitchFamily="50" charset="-128"/>
              </a:rPr>
              <a:t>④</a:t>
            </a:r>
            <a:r>
              <a:rPr lang="ja-JP" altLang="en-US" sz="4400" dirty="0" smtClean="0">
                <a:solidFill>
                  <a:srgbClr val="FFCCFF"/>
                </a:solidFill>
                <a:latin typeface="HGP創英角ｺﾞｼｯｸUB" panose="020B0900000000000000" pitchFamily="50" charset="-128"/>
                <a:ea typeface="HGP創英角ｺﾞｼｯｸUB" panose="020B0900000000000000" pitchFamily="50" charset="-128"/>
              </a:rPr>
              <a:t>歴史学習</a:t>
            </a:r>
            <a:endParaRPr lang="ja-JP" altLang="en-US" sz="4400" dirty="0">
              <a:solidFill>
                <a:srgbClr val="FFCCFF"/>
              </a:solidFill>
              <a:latin typeface="HGP創英角ｺﾞｼｯｸUB" panose="020B0900000000000000" pitchFamily="50" charset="-128"/>
              <a:ea typeface="HGP創英角ｺﾞｼｯｸUB" panose="020B0900000000000000" pitchFamily="50" charset="-128"/>
            </a:endParaRPr>
          </a:p>
        </p:txBody>
      </p:sp>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t="2517" b="4634"/>
          <a:stretch/>
        </p:blipFill>
        <p:spPr>
          <a:xfrm>
            <a:off x="697062" y="3231012"/>
            <a:ext cx="4254962" cy="2639527"/>
          </a:xfrm>
          <a:prstGeom prst="rect">
            <a:avLst/>
          </a:prstGeom>
          <a:ln w="50800" cap="sq">
            <a:solidFill>
              <a:schemeClr val="bg1"/>
            </a:solidFill>
            <a:miter lim="800000"/>
          </a:ln>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85776">
            <a:off x="4239801" y="1143334"/>
            <a:ext cx="4217651" cy="2806086"/>
          </a:xfrm>
          <a:prstGeom prst="rect">
            <a:avLst/>
          </a:prstGeom>
          <a:ln w="50800" cap="sq">
            <a:solidFill>
              <a:schemeClr val="bg1"/>
            </a:solidFill>
            <a:miter lim="800000"/>
          </a:ln>
        </p:spPr>
      </p:pic>
      <p:pic>
        <p:nvPicPr>
          <p:cNvPr id="9" name="図 8"/>
          <p:cNvPicPr>
            <a:picLocks noChangeAspect="1"/>
          </p:cNvPicPr>
          <p:nvPr/>
        </p:nvPicPr>
        <p:blipFill rotWithShape="1">
          <a:blip r:embed="rId6">
            <a:extLst>
              <a:ext uri="{28A0092B-C50C-407E-A947-70E740481C1C}">
                <a14:useLocalDpi xmlns:a14="http://schemas.microsoft.com/office/drawing/2010/main" val="0"/>
              </a:ext>
            </a:extLst>
          </a:blip>
          <a:srcRect l="76842" t="35423" r="833" b="44054"/>
          <a:stretch/>
        </p:blipFill>
        <p:spPr>
          <a:xfrm>
            <a:off x="6441744" y="4767523"/>
            <a:ext cx="2197293" cy="2090477"/>
          </a:xfrm>
          <a:prstGeom prst="rect">
            <a:avLst/>
          </a:prstGeom>
        </p:spPr>
      </p:pic>
      <p:grpSp>
        <p:nvGrpSpPr>
          <p:cNvPr id="10" name="グループ化 9"/>
          <p:cNvGrpSpPr/>
          <p:nvPr/>
        </p:nvGrpSpPr>
        <p:grpSpPr>
          <a:xfrm>
            <a:off x="3798503" y="5432231"/>
            <a:ext cx="2062500" cy="1194053"/>
            <a:chOff x="5302460" y="5847634"/>
            <a:chExt cx="2714372" cy="839324"/>
          </a:xfrm>
        </p:grpSpPr>
        <p:pic>
          <p:nvPicPr>
            <p:cNvPr id="11" name="図 10"/>
            <p:cNvPicPr>
              <a:picLocks noChangeAspect="1"/>
            </p:cNvPicPr>
            <p:nvPr/>
          </p:nvPicPr>
          <p:blipFill rotWithShape="1">
            <a:blip r:embed="rId7">
              <a:extLst>
                <a:ext uri="{28A0092B-C50C-407E-A947-70E740481C1C}">
                  <a14:useLocalDpi xmlns:a14="http://schemas.microsoft.com/office/drawing/2010/main" val="0"/>
                </a:ext>
              </a:extLst>
            </a:blip>
            <a:srcRect t="9871" b="5791"/>
            <a:stretch/>
          </p:blipFill>
          <p:spPr>
            <a:xfrm rot="819067">
              <a:off x="5302460" y="5847634"/>
              <a:ext cx="2328106" cy="839324"/>
            </a:xfrm>
            <a:prstGeom prst="rect">
              <a:avLst/>
            </a:prstGeom>
          </p:spPr>
        </p:pic>
        <p:sp>
          <p:nvSpPr>
            <p:cNvPr id="12" name="テキスト ボックス 11"/>
            <p:cNvSpPr txBox="1"/>
            <p:nvPr/>
          </p:nvSpPr>
          <p:spPr>
            <a:xfrm rot="21285205">
              <a:off x="5687684" y="6057755"/>
              <a:ext cx="2329148" cy="324514"/>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黎明館</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3" name="グループ化 12"/>
          <p:cNvGrpSpPr/>
          <p:nvPr/>
        </p:nvGrpSpPr>
        <p:grpSpPr>
          <a:xfrm rot="21371124">
            <a:off x="3864059" y="277599"/>
            <a:ext cx="3506197" cy="1003458"/>
            <a:chOff x="5241096" y="5813849"/>
            <a:chExt cx="3053255" cy="839324"/>
          </a:xfrm>
        </p:grpSpPr>
        <p:pic>
          <p:nvPicPr>
            <p:cNvPr id="14" name="図 13"/>
            <p:cNvPicPr>
              <a:picLocks noChangeAspect="1"/>
            </p:cNvPicPr>
            <p:nvPr/>
          </p:nvPicPr>
          <p:blipFill rotWithShape="1">
            <a:blip r:embed="rId7">
              <a:extLst>
                <a:ext uri="{28A0092B-C50C-407E-A947-70E740481C1C}">
                  <a14:useLocalDpi xmlns:a14="http://schemas.microsoft.com/office/drawing/2010/main" val="0"/>
                </a:ext>
              </a:extLst>
            </a:blip>
            <a:srcRect t="9871" b="5791"/>
            <a:stretch/>
          </p:blipFill>
          <p:spPr>
            <a:xfrm rot="754613">
              <a:off x="5241096" y="5813849"/>
              <a:ext cx="2857500" cy="839324"/>
            </a:xfrm>
            <a:prstGeom prst="rect">
              <a:avLst/>
            </a:prstGeom>
          </p:spPr>
        </p:pic>
        <p:sp>
          <p:nvSpPr>
            <p:cNvPr id="15" name="テキスト ボックス 14"/>
            <p:cNvSpPr txBox="1"/>
            <p:nvPr/>
          </p:nvSpPr>
          <p:spPr>
            <a:xfrm rot="132461">
              <a:off x="5530565" y="6025442"/>
              <a:ext cx="2763786" cy="386151"/>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維新ふるさと館</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204054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8045" y="1802231"/>
            <a:ext cx="3990887" cy="2660589"/>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p:spPr>
      </p:pic>
      <p:pic>
        <p:nvPicPr>
          <p:cNvPr id="6" name="Picture 20" descr="D-04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328"/>
          <a:stretch/>
        </p:blipFill>
        <p:spPr bwMode="auto">
          <a:xfrm rot="21312561">
            <a:off x="767174" y="3046271"/>
            <a:ext cx="3996000" cy="2598188"/>
          </a:xfrm>
          <a:prstGeom prst="rect">
            <a:avLst/>
          </a:prstGeom>
          <a:solidFill>
            <a:srgbClr val="FFFFFF">
              <a:shade val="85000"/>
            </a:srgbClr>
          </a:solidFill>
          <a:ln w="50800" cap="sq">
            <a:solidFill>
              <a:schemeClr val="bg1"/>
            </a:solidFill>
            <a:miter lim="800000"/>
          </a:ln>
          <a:effectLst>
            <a:outerShdw blurRad="55000" dist="18000" dir="5400000" algn="tl" rotWithShape="0">
              <a:srgbClr val="000000">
                <a:alpha val="40000"/>
              </a:srgbClr>
            </a:outerShdw>
          </a:effectLst>
          <a:extLst/>
        </p:spPr>
      </p:pic>
      <p:sp>
        <p:nvSpPr>
          <p:cNvPr id="7" name="テキスト ボックス 6"/>
          <p:cNvSpPr txBox="1"/>
          <p:nvPr/>
        </p:nvSpPr>
        <p:spPr>
          <a:xfrm>
            <a:off x="412124" y="386365"/>
            <a:ext cx="8349739" cy="769441"/>
          </a:xfrm>
          <a:prstGeom prst="rect">
            <a:avLst/>
          </a:prstGeom>
          <a:noFill/>
        </p:spPr>
        <p:txBody>
          <a:bodyPr wrap="square" rtlCol="0">
            <a:spAutoFit/>
          </a:bodyPr>
          <a:lstStyle/>
          <a:p>
            <a:r>
              <a:rPr lang="ja-JP" altLang="en-US" sz="4400" dirty="0" smtClean="0">
                <a:solidFill>
                  <a:schemeClr val="accent2">
                    <a:lumMod val="20000"/>
                    <a:lumOff val="80000"/>
                  </a:schemeClr>
                </a:solidFill>
                <a:latin typeface="HGP創英角ｺﾞｼｯｸUB" panose="020B0900000000000000" pitchFamily="50" charset="-128"/>
                <a:ea typeface="HGP創英角ｺﾞｼｯｸUB" panose="020B0900000000000000" pitchFamily="50" charset="-128"/>
              </a:rPr>
              <a:t>その他にも</a:t>
            </a:r>
            <a:r>
              <a:rPr lang="ja-JP" altLang="en-US" sz="4000" dirty="0" smtClean="0">
                <a:solidFill>
                  <a:schemeClr val="accent2">
                    <a:lumMod val="20000"/>
                    <a:lumOff val="80000"/>
                  </a:schemeClr>
                </a:solidFill>
                <a:latin typeface="HGP創英角ｺﾞｼｯｸUB" panose="020B0900000000000000" pitchFamily="50" charset="-128"/>
                <a:ea typeface="HGP創英角ｺﾞｼｯｸUB" panose="020B0900000000000000" pitchFamily="50" charset="-128"/>
              </a:rPr>
              <a:t>～全国でもかごしまだけ～</a:t>
            </a:r>
            <a:endParaRPr lang="ja-JP" altLang="en-US" sz="4000" dirty="0">
              <a:solidFill>
                <a:schemeClr val="accent2">
                  <a:lumMod val="20000"/>
                  <a:lumOff val="80000"/>
                </a:schemeClr>
              </a:solidFill>
              <a:latin typeface="HGP創英角ｺﾞｼｯｸUB" panose="020B0900000000000000" pitchFamily="50" charset="-128"/>
              <a:ea typeface="HGP創英角ｺﾞｼｯｸUB" panose="020B0900000000000000" pitchFamily="50" charset="-128"/>
            </a:endParaRPr>
          </a:p>
        </p:txBody>
      </p:sp>
      <p:grpSp>
        <p:nvGrpSpPr>
          <p:cNvPr id="8" name="グループ化 7"/>
          <p:cNvGrpSpPr/>
          <p:nvPr/>
        </p:nvGrpSpPr>
        <p:grpSpPr>
          <a:xfrm>
            <a:off x="4720457" y="1003593"/>
            <a:ext cx="4164361" cy="1133265"/>
            <a:chOff x="4219197" y="5681483"/>
            <a:chExt cx="3879567" cy="947899"/>
          </a:xfrm>
        </p:grpSpPr>
        <p:pic>
          <p:nvPicPr>
            <p:cNvPr id="9" name="図 8"/>
            <p:cNvPicPr>
              <a:picLocks noChangeAspect="1"/>
            </p:cNvPicPr>
            <p:nvPr/>
          </p:nvPicPr>
          <p:blipFill rotWithShape="1">
            <a:blip r:embed="rId6">
              <a:extLst>
                <a:ext uri="{28A0092B-C50C-407E-A947-70E740481C1C}">
                  <a14:useLocalDpi xmlns:a14="http://schemas.microsoft.com/office/drawing/2010/main" val="0"/>
                </a:ext>
              </a:extLst>
            </a:blip>
            <a:srcRect t="9871" b="5791"/>
            <a:stretch/>
          </p:blipFill>
          <p:spPr>
            <a:xfrm rot="819067">
              <a:off x="4219197" y="5681483"/>
              <a:ext cx="3879567" cy="947899"/>
            </a:xfrm>
            <a:prstGeom prst="rect">
              <a:avLst/>
            </a:prstGeom>
          </p:spPr>
        </p:pic>
        <p:sp>
          <p:nvSpPr>
            <p:cNvPr id="10" name="テキスト ボックス 9"/>
            <p:cNvSpPr txBox="1"/>
            <p:nvPr/>
          </p:nvSpPr>
          <p:spPr>
            <a:xfrm rot="312247">
              <a:off x="4626134" y="5960707"/>
              <a:ext cx="3274078" cy="386151"/>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内之浦宇宙空間観測所</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1" name="グループ化 10"/>
          <p:cNvGrpSpPr/>
          <p:nvPr/>
        </p:nvGrpSpPr>
        <p:grpSpPr>
          <a:xfrm rot="21429752">
            <a:off x="231803" y="5543997"/>
            <a:ext cx="3891479" cy="1003458"/>
            <a:chOff x="4233466" y="5728681"/>
            <a:chExt cx="3928467" cy="839324"/>
          </a:xfrm>
        </p:grpSpPr>
        <p:pic>
          <p:nvPicPr>
            <p:cNvPr id="12" name="図 11"/>
            <p:cNvPicPr>
              <a:picLocks noChangeAspect="1"/>
            </p:cNvPicPr>
            <p:nvPr/>
          </p:nvPicPr>
          <p:blipFill rotWithShape="1">
            <a:blip r:embed="rId6">
              <a:extLst>
                <a:ext uri="{28A0092B-C50C-407E-A947-70E740481C1C}">
                  <a14:useLocalDpi xmlns:a14="http://schemas.microsoft.com/office/drawing/2010/main" val="0"/>
                </a:ext>
              </a:extLst>
            </a:blip>
            <a:srcRect t="9871" b="5791"/>
            <a:stretch/>
          </p:blipFill>
          <p:spPr>
            <a:xfrm rot="819067">
              <a:off x="4233466" y="5728681"/>
              <a:ext cx="3879567" cy="839324"/>
            </a:xfrm>
            <a:prstGeom prst="rect">
              <a:avLst/>
            </a:prstGeom>
          </p:spPr>
        </p:pic>
        <p:sp>
          <p:nvSpPr>
            <p:cNvPr id="13" name="テキスト ボックス 12"/>
            <p:cNvSpPr txBox="1"/>
            <p:nvPr/>
          </p:nvSpPr>
          <p:spPr>
            <a:xfrm rot="352730">
              <a:off x="4625970" y="5942684"/>
              <a:ext cx="3535963" cy="386151"/>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種子島宇宙センター</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pic>
        <p:nvPicPr>
          <p:cNvPr id="2" name="図 1"/>
          <p:cNvPicPr>
            <a:picLocks noChangeAspect="1"/>
          </p:cNvPicPr>
          <p:nvPr/>
        </p:nvPicPr>
        <p:blipFill rotWithShape="1">
          <a:blip r:embed="rId7">
            <a:extLst>
              <a:ext uri="{28A0092B-C50C-407E-A947-70E740481C1C}">
                <a14:useLocalDpi xmlns:a14="http://schemas.microsoft.com/office/drawing/2010/main" val="0"/>
              </a:ext>
            </a:extLst>
          </a:blip>
          <a:srcRect l="18988" t="76617" r="50933"/>
          <a:stretch/>
        </p:blipFill>
        <p:spPr>
          <a:xfrm>
            <a:off x="5854891" y="4346919"/>
            <a:ext cx="2756847" cy="2511081"/>
          </a:xfrm>
          <a:prstGeom prst="rect">
            <a:avLst/>
          </a:prstGeom>
        </p:spPr>
      </p:pic>
    </p:spTree>
    <p:extLst>
      <p:ext uri="{BB962C8B-B14F-4D97-AF65-F5344CB8AC3E}">
        <p14:creationId xmlns:p14="http://schemas.microsoft.com/office/powerpoint/2010/main" val="172072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412124" y="386365"/>
            <a:ext cx="7776533" cy="769441"/>
          </a:xfrm>
          <a:prstGeom prst="rect">
            <a:avLst/>
          </a:prstGeom>
          <a:noFill/>
        </p:spPr>
        <p:txBody>
          <a:bodyPr wrap="square" rtlCol="0">
            <a:spAutoFit/>
          </a:bodyPr>
          <a:lstStyle/>
          <a:p>
            <a:r>
              <a:rPr lang="ja-JP" altLang="en-US" sz="4400" dirty="0" smtClean="0">
                <a:solidFill>
                  <a:srgbClr val="ED7D31">
                    <a:lumMod val="20000"/>
                    <a:lumOff val="80000"/>
                  </a:srgbClr>
                </a:solidFill>
                <a:latin typeface="HGP創英角ｺﾞｼｯｸUB" panose="020B0900000000000000" pitchFamily="50" charset="-128"/>
                <a:ea typeface="HGP創英角ｺﾞｼｯｸUB" panose="020B0900000000000000" pitchFamily="50" charset="-128"/>
              </a:rPr>
              <a:t>かごしまの修学旅行助成制度</a:t>
            </a:r>
            <a:endParaRPr lang="ja-JP" altLang="en-US" sz="4000" dirty="0">
              <a:solidFill>
                <a:srgbClr val="ED7D31">
                  <a:lumMod val="20000"/>
                  <a:lumOff val="80000"/>
                </a:srgbClr>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532262" y="1351129"/>
            <a:ext cx="8163163" cy="4939814"/>
          </a:xfrm>
          <a:prstGeom prst="rect">
            <a:avLst/>
          </a:prstGeom>
          <a:noFill/>
        </p:spPr>
        <p:txBody>
          <a:bodyPr wrap="square" rtlCol="0">
            <a:spAutoFit/>
          </a:bodyPr>
          <a:lstStyle/>
          <a:p>
            <a:r>
              <a:rPr lang="ja-JP" altLang="en-US" sz="2400" b="1"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修学旅行用貸切バス支援事業</a:t>
            </a:r>
            <a:endParaRPr lang="en-US" altLang="ja-JP" sz="2400" b="1"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修学旅行「閑散期」に当県で修学旅行を実施する県外の学校に対し、貸切バス費用の一部を助成する。</a:t>
            </a:r>
            <a:endPar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助成要件</a:t>
            </a:r>
            <a:r>
              <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①鹿児島県教育旅行受入対策協議会会員のバス会社を利用すること。</a:t>
            </a:r>
            <a:endPar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（鹿児島交通観光バス、南国交通観光）</a:t>
            </a:r>
            <a:endPar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②２泊３日以上の行程であり、鹿児島県内で２泊以上宿泊すること。</a:t>
            </a:r>
            <a:endPar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③鹿児島県教育旅行受入対策協議会会員の宿泊施設、観光施設を利用する</a:t>
            </a:r>
            <a:endPar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こと。</a:t>
            </a:r>
            <a:endPar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④修学旅行実施期間が４月、１月、２月であること。</a:t>
            </a:r>
            <a:endPar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助成金額</a:t>
            </a:r>
            <a:r>
              <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バス１台当たり</a:t>
            </a:r>
            <a:r>
              <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30,000</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円、１団体上限</a:t>
            </a:r>
            <a:r>
              <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150,000</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円。</a:t>
            </a:r>
            <a:endPar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鹿児島県</a:t>
            </a:r>
            <a:r>
              <a:rPr lang="ja-JP" altLang="en-US"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教育旅行受入対策協</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議会</a:t>
            </a:r>
            <a:endPar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事務局：鹿児島県観光連盟</a:t>
            </a:r>
            <a:r>
              <a:rPr lang="ja-JP" altLang="en-US"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700" dirty="0" smtClean="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TEL:099-223-5771</a:t>
            </a:r>
            <a:endParaRPr lang="en-US" altLang="ja-JP" sz="1700"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667266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2" name="テキスト ボックス 1"/>
          <p:cNvSpPr txBox="1"/>
          <p:nvPr/>
        </p:nvSpPr>
        <p:spPr>
          <a:xfrm>
            <a:off x="846165" y="1815152"/>
            <a:ext cx="7833815" cy="584775"/>
          </a:xfrm>
          <a:prstGeom prst="rect">
            <a:avLst/>
          </a:prstGeom>
          <a:noFill/>
        </p:spPr>
        <p:txBody>
          <a:bodyPr wrap="square" rtlCol="0">
            <a:spAutoFit/>
          </a:bodyPr>
          <a:lstStyle/>
          <a:p>
            <a:r>
              <a:rPr kumimoji="1" lang="ja-JP" altLang="en-US" sz="3200" dirty="0" smtClean="0">
                <a:solidFill>
                  <a:schemeClr val="bg1">
                    <a:lumMod val="95000"/>
                  </a:schemeClr>
                </a:solidFill>
                <a:latin typeface="HGP創英角ｺﾞｼｯｸUB" panose="020B0900000000000000" pitchFamily="50" charset="-128"/>
                <a:ea typeface="HGP創英角ｺﾞｼｯｸUB" panose="020B0900000000000000" pitchFamily="50" charset="-128"/>
              </a:rPr>
              <a:t>かごしまの教育旅行に関するお問い合わせ</a:t>
            </a:r>
            <a:endParaRPr kumimoji="1" lang="ja-JP" altLang="en-US" sz="3200" dirty="0">
              <a:solidFill>
                <a:schemeClr val="bg1">
                  <a:lumMod val="95000"/>
                </a:schemeClr>
              </a:solidFill>
              <a:latin typeface="HGP創英角ｺﾞｼｯｸUB" panose="020B0900000000000000" pitchFamily="50" charset="-128"/>
              <a:ea typeface="HGP創英角ｺﾞｼｯｸUB" panose="020B0900000000000000" pitchFamily="50" charset="-128"/>
            </a:endParaRPr>
          </a:p>
        </p:txBody>
      </p:sp>
      <p:pic>
        <p:nvPicPr>
          <p:cNvPr id="5" name="Picture 4" descr="検索虫眼鏡のイラスト「Sear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3671" y="2442949"/>
            <a:ext cx="902424" cy="1040257"/>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5"/>
          <p:cNvSpPr/>
          <p:nvPr/>
        </p:nvSpPr>
        <p:spPr>
          <a:xfrm>
            <a:off x="1897039" y="2579427"/>
            <a:ext cx="4653886" cy="6414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本物。の旅かごしま</a:t>
            </a: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477672" y="5568287"/>
            <a:ext cx="6591868" cy="523220"/>
          </a:xfrm>
          <a:prstGeom prst="rect">
            <a:avLst/>
          </a:prstGeom>
          <a:noFill/>
        </p:spPr>
        <p:txBody>
          <a:bodyPr wrap="square" rtlCol="0">
            <a:spAutoFit/>
          </a:bodyPr>
          <a:lstStyle/>
          <a:p>
            <a:r>
              <a:rPr kumimoji="1" lang="ja-JP" altLang="en-US" sz="2600" dirty="0" smtClean="0">
                <a:solidFill>
                  <a:schemeClr val="bg1">
                    <a:lumMod val="95000"/>
                  </a:schemeClr>
                </a:solidFill>
                <a:latin typeface="HG丸ｺﾞｼｯｸM-PRO" panose="020F0600000000000000" pitchFamily="50" charset="-128"/>
                <a:ea typeface="HG丸ｺﾞｼｯｸM-PRO" panose="020F0600000000000000" pitchFamily="50" charset="-128"/>
              </a:rPr>
              <a:t>かごしまへのお越しをお待ちしております</a:t>
            </a:r>
            <a:r>
              <a:rPr kumimoji="1" lang="ja-JP" altLang="en-US" sz="2800" dirty="0" smtClean="0">
                <a:solidFill>
                  <a:schemeClr val="bg1">
                    <a:lumMod val="95000"/>
                  </a:schemeClr>
                </a:solidFill>
                <a:latin typeface="HGP創英角ﾎﾟｯﾌﾟ体" panose="040B0A00000000000000" pitchFamily="50" charset="-128"/>
                <a:ea typeface="HGP創英角ﾎﾟｯﾌﾟ体" panose="040B0A00000000000000" pitchFamily="50" charset="-128"/>
              </a:rPr>
              <a:t>。</a:t>
            </a:r>
            <a:endParaRPr kumimoji="1" lang="ja-JP" altLang="en-US" sz="2800" dirty="0">
              <a:solidFill>
                <a:schemeClr val="bg1">
                  <a:lumMod val="95000"/>
                </a:schemeClr>
              </a:solidFill>
              <a:latin typeface="HGP創英角ﾎﾟｯﾌﾟ体" panose="040B0A00000000000000" pitchFamily="50" charset="-128"/>
              <a:ea typeface="HGP創英角ﾎﾟｯﾌﾟ体" panose="040B0A00000000000000" pitchFamily="50" charset="-128"/>
            </a:endParaRPr>
          </a:p>
        </p:txBody>
      </p:sp>
      <p:pic>
        <p:nvPicPr>
          <p:cNvPr id="8" name="図 7"/>
          <p:cNvPicPr>
            <a:picLocks noChangeAspect="1"/>
          </p:cNvPicPr>
          <p:nvPr/>
        </p:nvPicPr>
        <p:blipFill rotWithShape="1">
          <a:blip r:embed="rId5">
            <a:extLst>
              <a:ext uri="{28A0092B-C50C-407E-A947-70E740481C1C}">
                <a14:useLocalDpi xmlns:a14="http://schemas.microsoft.com/office/drawing/2010/main" val="0"/>
              </a:ext>
            </a:extLst>
          </a:blip>
          <a:srcRect l="79857" t="80995"/>
          <a:stretch/>
        </p:blipFill>
        <p:spPr>
          <a:xfrm>
            <a:off x="7014949" y="4693754"/>
            <a:ext cx="2033517" cy="2164246"/>
          </a:xfrm>
          <a:prstGeom prst="rect">
            <a:avLst/>
          </a:prstGeom>
        </p:spPr>
      </p:pic>
    </p:spTree>
    <p:extLst>
      <p:ext uri="{BB962C8B-B14F-4D97-AF65-F5344CB8AC3E}">
        <p14:creationId xmlns:p14="http://schemas.microsoft.com/office/powerpoint/2010/main" val="94893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400" b="1" dirty="0">
              <a:solidFill>
                <a:schemeClr val="bg1">
                  <a:lumMod val="95000"/>
                </a:schemeClr>
              </a:solidFill>
              <a:latin typeface="たぬき油性マジック" panose="02000600000000000000" pitchFamily="2" charset="-128"/>
              <a:ea typeface="たぬき油性マジック" panose="02000600000000000000" pitchFamily="2" charset="-128"/>
            </a:endParaRPr>
          </a:p>
        </p:txBody>
      </p:sp>
      <p:sp>
        <p:nvSpPr>
          <p:cNvPr id="5" name="テキスト ボックス 4"/>
          <p:cNvSpPr txBox="1"/>
          <p:nvPr/>
        </p:nvSpPr>
        <p:spPr>
          <a:xfrm>
            <a:off x="412124" y="386365"/>
            <a:ext cx="7804597" cy="769441"/>
          </a:xfrm>
          <a:prstGeom prst="rect">
            <a:avLst/>
          </a:prstGeom>
          <a:noFill/>
        </p:spPr>
        <p:txBody>
          <a:bodyPr wrap="square" rtlCol="0">
            <a:spAutoFit/>
          </a:bodyPr>
          <a:lstStyle/>
          <a:p>
            <a:r>
              <a:rPr lang="ja-JP" altLang="en-US" sz="4400" dirty="0" smtClean="0">
                <a:solidFill>
                  <a:schemeClr val="bg1">
                    <a:lumMod val="95000"/>
                  </a:schemeClr>
                </a:solidFill>
                <a:latin typeface="HGP創英角ｺﾞｼｯｸUB" panose="020B0900000000000000" pitchFamily="50" charset="-128"/>
                <a:ea typeface="HGP創英角ｺﾞｼｯｸUB" panose="020B0900000000000000" pitchFamily="50" charset="-128"/>
              </a:rPr>
              <a:t>かごしまってどんなところ？</a:t>
            </a:r>
            <a:endParaRPr lang="ja-JP" altLang="en-US" sz="4400" dirty="0">
              <a:solidFill>
                <a:schemeClr val="bg1">
                  <a:lumMod val="95000"/>
                </a:schemeClr>
              </a:solidFill>
              <a:latin typeface="HGP創英角ｺﾞｼｯｸUB" panose="020B0900000000000000" pitchFamily="50" charset="-128"/>
              <a:ea typeface="HGP創英角ｺﾞｼｯｸUB" panose="020B0900000000000000" pitchFamily="50" charset="-128"/>
            </a:endParaRPr>
          </a:p>
        </p:txBody>
      </p:sp>
      <p:pic>
        <p:nvPicPr>
          <p:cNvPr id="10" name="Picture 2" descr="\\M-tanaka-pc\f\　1 国内誘致部共有\中阪さん作png\00_kagoshima_tatenaga.pn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6501"/>
                    </a14:imgEffect>
                  </a14:imgLayer>
                </a14:imgProps>
              </a:ext>
              <a:ext uri="{28A0092B-C50C-407E-A947-70E740481C1C}">
                <a14:useLocalDpi xmlns:a14="http://schemas.microsoft.com/office/drawing/2010/main" val="0"/>
              </a:ext>
            </a:extLst>
          </a:blip>
          <a:srcRect/>
          <a:stretch>
            <a:fillRect/>
          </a:stretch>
        </p:blipFill>
        <p:spPr bwMode="auto">
          <a:xfrm>
            <a:off x="4453933" y="425949"/>
            <a:ext cx="4400935" cy="6227877"/>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412124" y="1456682"/>
            <a:ext cx="6194738" cy="1508105"/>
          </a:xfrm>
          <a:prstGeom prst="rect">
            <a:avLst/>
          </a:prstGeom>
          <a:noFill/>
        </p:spPr>
        <p:txBody>
          <a:bodyPr wrap="square" lIns="91440" tIns="45720" rIns="91440" bIns="45720">
            <a:spAutoFit/>
          </a:bodyPr>
          <a:lstStyle/>
          <a:p>
            <a:r>
              <a:rPr lang="ja-JP" altLang="en-US" sz="2300" b="1" dirty="0" smtClean="0">
                <a:ln w="0"/>
                <a:solidFill>
                  <a:schemeClr val="bg1">
                    <a:lumMod val="95000"/>
                  </a:schemeClr>
                </a:solidFill>
                <a:latin typeface="HG丸ｺﾞｼｯｸM-PRO" panose="020F0600000000000000" pitchFamily="50" charset="-128"/>
                <a:ea typeface="HG丸ｺﾞｼｯｸM-PRO" panose="020F0600000000000000" pitchFamily="50" charset="-128"/>
              </a:rPr>
              <a:t>・南北約６００</a:t>
            </a:r>
            <a:r>
              <a:rPr lang="en-US" altLang="ja-JP" sz="2300" b="1" dirty="0" smtClean="0">
                <a:ln w="0"/>
                <a:solidFill>
                  <a:schemeClr val="bg1">
                    <a:lumMod val="95000"/>
                  </a:schemeClr>
                </a:solidFill>
                <a:latin typeface="HG丸ｺﾞｼｯｸM-PRO" panose="020F0600000000000000" pitchFamily="50" charset="-128"/>
                <a:ea typeface="HG丸ｺﾞｼｯｸM-PRO" panose="020F0600000000000000" pitchFamily="50" charset="-128"/>
              </a:rPr>
              <a:t>km</a:t>
            </a:r>
            <a:r>
              <a:rPr lang="ja-JP" altLang="en-US" sz="2300" b="1" dirty="0" smtClean="0">
                <a:ln w="0"/>
                <a:solidFill>
                  <a:schemeClr val="bg1">
                    <a:lumMod val="95000"/>
                  </a:schemeClr>
                </a:solidFill>
                <a:latin typeface="HG丸ｺﾞｼｯｸM-PRO" panose="020F0600000000000000" pitchFamily="50" charset="-128"/>
                <a:ea typeface="HG丸ｺﾞｼｯｸM-PRO" panose="020F0600000000000000" pitchFamily="50" charset="-128"/>
              </a:rPr>
              <a:t>に及ぶ広大な県土の中に、今も活動する桜島や多彩な温泉、日本初の</a:t>
            </a:r>
            <a:endParaRPr lang="en-US" altLang="ja-JP" sz="2300" b="1" dirty="0" smtClean="0">
              <a:ln w="0"/>
              <a:solidFill>
                <a:schemeClr val="bg1">
                  <a:lumMod val="95000"/>
                </a:schemeClr>
              </a:solidFill>
              <a:latin typeface="HG丸ｺﾞｼｯｸM-PRO" panose="020F0600000000000000" pitchFamily="50" charset="-128"/>
              <a:ea typeface="HG丸ｺﾞｼｯｸM-PRO" panose="020F0600000000000000" pitchFamily="50" charset="-128"/>
            </a:endParaRPr>
          </a:p>
          <a:p>
            <a:r>
              <a:rPr lang="ja-JP" altLang="en-US" sz="2300" b="1" dirty="0" smtClean="0">
                <a:ln w="0"/>
                <a:solidFill>
                  <a:schemeClr val="bg1">
                    <a:lumMod val="95000"/>
                  </a:schemeClr>
                </a:solidFill>
                <a:latin typeface="HG丸ｺﾞｼｯｸM-PRO" panose="020F0600000000000000" pitchFamily="50" charset="-128"/>
                <a:ea typeface="HG丸ｺﾞｼｯｸM-PRO" panose="020F0600000000000000" pitchFamily="50" charset="-128"/>
              </a:rPr>
              <a:t>国立公園である霧島、世界自然遺産の屋久島など豊かな自然に恵まれている。</a:t>
            </a:r>
            <a:endParaRPr lang="en-US" altLang="ja-JP" sz="2300" b="1" dirty="0" smtClean="0">
              <a:ln w="0"/>
              <a:solidFill>
                <a:schemeClr val="bg1">
                  <a:lumMod val="95000"/>
                </a:schemeClr>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489397" y="3092297"/>
            <a:ext cx="5640947" cy="1862048"/>
          </a:xfrm>
          <a:prstGeom prst="rect">
            <a:avLst/>
          </a:prstGeom>
          <a:noFill/>
        </p:spPr>
        <p:txBody>
          <a:bodyPr wrap="square" lIns="91440" tIns="45720" rIns="91440" bIns="45720">
            <a:spAutoFit/>
          </a:bodyPr>
          <a:lstStyle/>
          <a:p>
            <a:r>
              <a:rPr lang="ja-JP" altLang="en-US" sz="2300" b="1" spc="50" dirty="0">
                <a:ln w="11430"/>
                <a:solidFill>
                  <a:schemeClr val="bg1">
                    <a:lumMod val="95000"/>
                  </a:schemeClr>
                </a:solidFill>
                <a:latin typeface="HG丸ｺﾞｼｯｸM-PRO" panose="020F0600000000000000" pitchFamily="50" charset="-128"/>
                <a:ea typeface="HG丸ｺﾞｼｯｸM-PRO" panose="020F0600000000000000" pitchFamily="50" charset="-128"/>
              </a:rPr>
              <a:t>・鉄砲やキリスト教の伝来、明治維新に関する史跡、特攻基地跡に建設</a:t>
            </a:r>
            <a:r>
              <a:rPr lang="ja-JP" altLang="en-US" sz="2300" b="1" spc="50" dirty="0" smtClean="0">
                <a:ln w="11430"/>
                <a:solidFill>
                  <a:schemeClr val="bg1">
                    <a:lumMod val="95000"/>
                  </a:schemeClr>
                </a:solidFill>
                <a:latin typeface="HG丸ｺﾞｼｯｸM-PRO" panose="020F0600000000000000" pitchFamily="50" charset="-128"/>
                <a:ea typeface="HG丸ｺﾞｼｯｸM-PRO" panose="020F0600000000000000" pitchFamily="50" charset="-128"/>
              </a:rPr>
              <a:t>された</a:t>
            </a:r>
            <a:endParaRPr lang="en-US" altLang="ja-JP" sz="2300" b="1" spc="50" dirty="0" smtClean="0">
              <a:ln w="11430"/>
              <a:solidFill>
                <a:schemeClr val="bg1">
                  <a:lumMod val="95000"/>
                </a:schemeClr>
              </a:solidFill>
              <a:latin typeface="HG丸ｺﾞｼｯｸM-PRO" panose="020F0600000000000000" pitchFamily="50" charset="-128"/>
              <a:ea typeface="HG丸ｺﾞｼｯｸM-PRO" panose="020F0600000000000000" pitchFamily="50" charset="-128"/>
            </a:endParaRPr>
          </a:p>
          <a:p>
            <a:r>
              <a:rPr lang="ja-JP" altLang="en-US" sz="2300" b="1" spc="50" dirty="0" smtClean="0">
                <a:ln w="11430"/>
                <a:solidFill>
                  <a:schemeClr val="bg1">
                    <a:lumMod val="95000"/>
                  </a:schemeClr>
                </a:solidFill>
                <a:latin typeface="HG丸ｺﾞｼｯｸM-PRO" panose="020F0600000000000000" pitchFamily="50" charset="-128"/>
                <a:ea typeface="HG丸ｺﾞｼｯｸM-PRO" panose="020F0600000000000000" pitchFamily="50" charset="-128"/>
              </a:rPr>
              <a:t>平和</a:t>
            </a:r>
            <a:r>
              <a:rPr lang="ja-JP" altLang="en-US" sz="2300" b="1" spc="50" dirty="0">
                <a:ln w="11430"/>
                <a:solidFill>
                  <a:schemeClr val="bg1">
                    <a:lumMod val="95000"/>
                  </a:schemeClr>
                </a:solidFill>
                <a:latin typeface="HG丸ｺﾞｼｯｸM-PRO" panose="020F0600000000000000" pitchFamily="50" charset="-128"/>
                <a:ea typeface="HG丸ｺﾞｼｯｸM-PRO" panose="020F0600000000000000" pitchFamily="50" charset="-128"/>
              </a:rPr>
              <a:t>会館など、日本の歴史に大きな影響を与えた歴史的資料が数多く残されている</a:t>
            </a:r>
            <a:r>
              <a:rPr lang="ja-JP" altLang="en-US" sz="2300" b="1" spc="50" dirty="0" smtClean="0">
                <a:ln w="11430"/>
                <a:solidFill>
                  <a:schemeClr val="bg1">
                    <a:lumMod val="95000"/>
                  </a:schemeClr>
                </a:solidFill>
                <a:latin typeface="HG丸ｺﾞｼｯｸM-PRO" panose="020F0600000000000000" pitchFamily="50" charset="-128"/>
                <a:ea typeface="HG丸ｺﾞｼｯｸM-PRO" panose="020F0600000000000000" pitchFamily="50" charset="-128"/>
              </a:rPr>
              <a:t>。</a:t>
            </a:r>
            <a:endParaRPr lang="en-US" altLang="ja-JP" sz="2300" b="1" spc="50" dirty="0">
              <a:ln w="11430"/>
              <a:solidFill>
                <a:schemeClr val="bg1">
                  <a:lumMod val="95000"/>
                </a:schemeClr>
              </a:solidFill>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450760" y="5011251"/>
            <a:ext cx="5512158" cy="1154162"/>
          </a:xfrm>
          <a:prstGeom prst="rect">
            <a:avLst/>
          </a:prstGeom>
          <a:noFill/>
        </p:spPr>
        <p:txBody>
          <a:bodyPr wrap="square" lIns="91440" tIns="45720" rIns="91440" bIns="45720">
            <a:spAutoFit/>
          </a:bodyPr>
          <a:lstStyle/>
          <a:p>
            <a:r>
              <a:rPr lang="ja-JP" altLang="en-US" sz="2300" b="1" dirty="0" smtClean="0">
                <a:ln w="0"/>
                <a:solidFill>
                  <a:prstClr val="white"/>
                </a:solidFill>
                <a:effectLst>
                  <a:outerShdw blurRad="38100" dist="19050" dir="2700000" algn="tl" rotWithShape="0">
                    <a:prstClr val="black">
                      <a:alpha val="40000"/>
                    </a:prstClr>
                  </a:outerShdw>
                </a:effectLst>
                <a:latin typeface="HG丸ｺﾞｼｯｸM-PRO" panose="020F0600000000000000" pitchFamily="50" charset="-128"/>
                <a:ea typeface="HG丸ｺﾞｼｯｸM-PRO" panose="020F0600000000000000" pitchFamily="50" charset="-128"/>
              </a:rPr>
              <a:t>・</a:t>
            </a:r>
            <a:r>
              <a:rPr lang="ja-JP" altLang="en-US" sz="2300" b="1" spc="50" dirty="0" smtClean="0">
                <a:ln w="11430"/>
                <a:solidFill>
                  <a:schemeClr val="bg1">
                    <a:lumMod val="95000"/>
                  </a:schemeClr>
                </a:solidFill>
                <a:latin typeface="HG丸ｺﾞｼｯｸM-PRO" panose="020F0600000000000000" pitchFamily="50" charset="-128"/>
                <a:ea typeface="HG丸ｺﾞｼｯｸM-PRO" panose="020F0600000000000000" pitchFamily="50" charset="-128"/>
              </a:rPr>
              <a:t>さつまいも</a:t>
            </a:r>
            <a:r>
              <a:rPr lang="ja-JP" altLang="en-US" sz="2300" b="1" spc="50" dirty="0">
                <a:ln w="11430"/>
                <a:solidFill>
                  <a:schemeClr val="bg1">
                    <a:lumMod val="95000"/>
                  </a:schemeClr>
                </a:solidFill>
                <a:latin typeface="HG丸ｺﾞｼｯｸM-PRO" panose="020F0600000000000000" pitchFamily="50" charset="-128"/>
                <a:ea typeface="HG丸ｺﾞｼｯｸM-PRO" panose="020F0600000000000000" pitchFamily="50" charset="-128"/>
              </a:rPr>
              <a:t>、黒牛・黒豚などに</a:t>
            </a:r>
            <a:r>
              <a:rPr lang="ja-JP" altLang="en-US" sz="2300" b="1" spc="50" dirty="0" smtClean="0">
                <a:ln w="11430"/>
                <a:solidFill>
                  <a:schemeClr val="bg1">
                    <a:lumMod val="95000"/>
                  </a:schemeClr>
                </a:solidFill>
                <a:latin typeface="HG丸ｺﾞｼｯｸM-PRO" panose="020F0600000000000000" pitchFamily="50" charset="-128"/>
                <a:ea typeface="HG丸ｺﾞｼｯｸM-PRO" panose="020F0600000000000000" pitchFamily="50" charset="-128"/>
              </a:rPr>
              <a:t>代表</a:t>
            </a:r>
            <a:endParaRPr lang="en-US" altLang="ja-JP" sz="2300" b="1" spc="50" dirty="0" smtClean="0">
              <a:ln w="11430"/>
              <a:solidFill>
                <a:schemeClr val="bg1">
                  <a:lumMod val="95000"/>
                </a:schemeClr>
              </a:solidFill>
              <a:latin typeface="HG丸ｺﾞｼｯｸM-PRO" panose="020F0600000000000000" pitchFamily="50" charset="-128"/>
              <a:ea typeface="HG丸ｺﾞｼｯｸM-PRO" panose="020F0600000000000000" pitchFamily="50" charset="-128"/>
            </a:endParaRPr>
          </a:p>
          <a:p>
            <a:r>
              <a:rPr lang="ja-JP" altLang="en-US" sz="2300" b="1" spc="50" dirty="0" smtClean="0">
                <a:ln w="11430"/>
                <a:solidFill>
                  <a:schemeClr val="bg1">
                    <a:lumMod val="95000"/>
                  </a:schemeClr>
                </a:solidFill>
                <a:latin typeface="HG丸ｺﾞｼｯｸM-PRO" panose="020F0600000000000000" pitchFamily="50" charset="-128"/>
                <a:ea typeface="HG丸ｺﾞｼｯｸM-PRO" panose="020F0600000000000000" pitchFamily="50" charset="-128"/>
              </a:rPr>
              <a:t>される</a:t>
            </a:r>
            <a:r>
              <a:rPr lang="ja-JP" altLang="en-US" sz="2300" b="1" spc="50" dirty="0">
                <a:ln w="11430"/>
                <a:solidFill>
                  <a:schemeClr val="bg1">
                    <a:lumMod val="95000"/>
                  </a:schemeClr>
                </a:solidFill>
                <a:latin typeface="HG丸ｺﾞｼｯｸM-PRO" panose="020F0600000000000000" pitchFamily="50" charset="-128"/>
                <a:ea typeface="HG丸ｺﾞｼｯｸM-PRO" panose="020F0600000000000000" pitchFamily="50" charset="-128"/>
              </a:rPr>
              <a:t>農畜産業やブリ・カンパチ</a:t>
            </a:r>
            <a:r>
              <a:rPr lang="ja-JP" altLang="en-US" sz="2300" b="1" spc="50" dirty="0" smtClean="0">
                <a:ln w="11430"/>
                <a:solidFill>
                  <a:schemeClr val="bg1">
                    <a:lumMod val="95000"/>
                  </a:schemeClr>
                </a:solidFill>
                <a:latin typeface="HG丸ｺﾞｼｯｸM-PRO" panose="020F0600000000000000" pitchFamily="50" charset="-128"/>
                <a:ea typeface="HG丸ｺﾞｼｯｸM-PRO" panose="020F0600000000000000" pitchFamily="50" charset="-128"/>
              </a:rPr>
              <a:t>の</a:t>
            </a:r>
            <a:endParaRPr lang="en-US" altLang="ja-JP" sz="2300" b="1" spc="50" dirty="0" smtClean="0">
              <a:ln w="11430"/>
              <a:solidFill>
                <a:schemeClr val="bg1">
                  <a:lumMod val="95000"/>
                </a:schemeClr>
              </a:solidFill>
              <a:latin typeface="HG丸ｺﾞｼｯｸM-PRO" panose="020F0600000000000000" pitchFamily="50" charset="-128"/>
              <a:ea typeface="HG丸ｺﾞｼｯｸM-PRO" panose="020F0600000000000000" pitchFamily="50" charset="-128"/>
            </a:endParaRPr>
          </a:p>
          <a:p>
            <a:r>
              <a:rPr lang="ja-JP" altLang="en-US" sz="2300" b="1" spc="50" dirty="0" smtClean="0">
                <a:ln w="11430"/>
                <a:solidFill>
                  <a:schemeClr val="bg1">
                    <a:lumMod val="95000"/>
                  </a:schemeClr>
                </a:solidFill>
                <a:latin typeface="HG丸ｺﾞｼｯｸM-PRO" panose="020F0600000000000000" pitchFamily="50" charset="-128"/>
                <a:ea typeface="HG丸ｺﾞｼｯｸM-PRO" panose="020F0600000000000000" pitchFamily="50" charset="-128"/>
              </a:rPr>
              <a:t>養殖などの漁業も盛んに行われている。</a:t>
            </a:r>
          </a:p>
        </p:txBody>
      </p:sp>
    </p:spTree>
    <p:extLst>
      <p:ext uri="{BB962C8B-B14F-4D97-AF65-F5344CB8AC3E}">
        <p14:creationId xmlns:p14="http://schemas.microsoft.com/office/powerpoint/2010/main" val="66359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400" b="1" dirty="0">
              <a:solidFill>
                <a:prstClr val="white">
                  <a:lumMod val="95000"/>
                </a:prstClr>
              </a:solidFill>
              <a:latin typeface="たぬき油性マジック" panose="02000600000000000000" pitchFamily="2" charset="-128"/>
              <a:ea typeface="たぬき油性マジック" panose="02000600000000000000" pitchFamily="2" charset="-128"/>
            </a:endParaRPr>
          </a:p>
        </p:txBody>
      </p:sp>
      <p:sp>
        <p:nvSpPr>
          <p:cNvPr id="5" name="テキスト ボックス 4"/>
          <p:cNvSpPr txBox="1"/>
          <p:nvPr/>
        </p:nvSpPr>
        <p:spPr>
          <a:xfrm>
            <a:off x="412124" y="386365"/>
            <a:ext cx="7804597" cy="769441"/>
          </a:xfrm>
          <a:prstGeom prst="rect">
            <a:avLst/>
          </a:prstGeom>
          <a:noFill/>
        </p:spPr>
        <p:txBody>
          <a:bodyPr wrap="square" rtlCol="0">
            <a:spAutoFit/>
          </a:bodyPr>
          <a:lstStyle/>
          <a:p>
            <a:r>
              <a:rPr lang="ja-JP" altLang="en-US" sz="4400" dirty="0" smtClean="0">
                <a:solidFill>
                  <a:prstClr val="white">
                    <a:lumMod val="95000"/>
                  </a:prstClr>
                </a:solidFill>
                <a:latin typeface="HGP創英角ｺﾞｼｯｸUB" panose="020B0900000000000000" pitchFamily="50" charset="-128"/>
                <a:ea typeface="HGP創英角ｺﾞｼｯｸUB" panose="020B0900000000000000" pitchFamily="50" charset="-128"/>
              </a:rPr>
              <a:t>かごしまって何が学べるの？</a:t>
            </a:r>
            <a:endParaRPr lang="ja-JP" altLang="en-US" sz="4400" dirty="0">
              <a:solidFill>
                <a:prstClr val="white">
                  <a:lumMod val="95000"/>
                </a:prstClr>
              </a:solidFill>
              <a:latin typeface="HGP創英角ｺﾞｼｯｸUB" panose="020B0900000000000000" pitchFamily="50" charset="-128"/>
              <a:ea typeface="HGP創英角ｺﾞｼｯｸUB" panose="020B0900000000000000" pitchFamily="50" charset="-128"/>
            </a:endParaRPr>
          </a:p>
        </p:txBody>
      </p:sp>
      <p:pic>
        <p:nvPicPr>
          <p:cNvPr id="3074" name="Picture 2" descr="綺麗な地球のイラスト（環境問題）"/>
          <p:cNvPicPr>
            <a:picLocks noChangeAspect="1" noChangeArrowheads="1"/>
          </p:cNvPicPr>
          <p:nvPr/>
        </p:nvPicPr>
        <p:blipFill>
          <a:blip r:embed="rId4" cstate="print">
            <a:lum contrast="-25000"/>
            <a:extLst>
              <a:ext uri="{28A0092B-C50C-407E-A947-70E740481C1C}">
                <a14:useLocalDpi xmlns:a14="http://schemas.microsoft.com/office/drawing/2010/main" val="0"/>
              </a:ext>
            </a:extLst>
          </a:blip>
          <a:srcRect/>
          <a:stretch>
            <a:fillRect/>
          </a:stretch>
        </p:blipFill>
        <p:spPr bwMode="auto">
          <a:xfrm>
            <a:off x="1615884" y="1484940"/>
            <a:ext cx="2069010" cy="2069010"/>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76" name="Picture 4" descr="畑のイラス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714" y="3796945"/>
            <a:ext cx="1908000" cy="1879381"/>
          </a:xfrm>
          <a:prstGeom prst="rect">
            <a:avLst/>
          </a:prstGeom>
          <a:noFill/>
          <a:effectLst>
            <a:glow rad="127000">
              <a:schemeClr val="accent6">
                <a:lumMod val="75000"/>
              </a:schemeClr>
            </a:glow>
          </a:effectLst>
          <a:extLst>
            <a:ext uri="{909E8E84-426E-40DD-AFC4-6F175D3DCCD1}">
              <a14:hiddenFill xmlns:a14="http://schemas.microsoft.com/office/drawing/2010/main">
                <a:solidFill>
                  <a:srgbClr val="FFFFFF"/>
                </a:solidFill>
              </a14:hiddenFill>
            </a:ext>
          </a:extLst>
        </p:spPr>
      </p:pic>
      <p:pic>
        <p:nvPicPr>
          <p:cNvPr id="3078" name="Picture 6" descr="ゼロ戦・零戦のイラスト"/>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9018" y="1483627"/>
            <a:ext cx="2700000" cy="1854000"/>
          </a:xfrm>
          <a:prstGeom prst="rect">
            <a:avLst/>
          </a:prstGeom>
          <a:noFill/>
          <a:effectLst>
            <a:glow rad="127000">
              <a:schemeClr val="accent4">
                <a:lumMod val="50000"/>
              </a:schemeClr>
            </a:glow>
          </a:effectLst>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5046949" y="2894254"/>
            <a:ext cx="3332776" cy="769441"/>
          </a:xfrm>
          <a:prstGeom prst="rect">
            <a:avLst/>
          </a:prstGeom>
          <a:noFill/>
        </p:spPr>
        <p:txBody>
          <a:bodyPr wrap="square" rtlCol="0">
            <a:spAutoFit/>
          </a:bodyPr>
          <a:lstStyle/>
          <a:p>
            <a:r>
              <a:rPr lang="ja-JP" altLang="en-US" sz="4400" b="1" dirty="0" smtClean="0">
                <a:solidFill>
                  <a:schemeClr val="accent4">
                    <a:lumMod val="40000"/>
                    <a:lumOff val="60000"/>
                  </a:schemeClr>
                </a:solidFill>
                <a:effectLst>
                  <a:glow rad="101600">
                    <a:schemeClr val="accent4">
                      <a:satMod val="175000"/>
                      <a:alpha val="40000"/>
                    </a:schemeClr>
                  </a:glow>
                </a:effectLst>
                <a:latin typeface="メイリオ" panose="020B0604030504040204" pitchFamily="50" charset="-128"/>
                <a:ea typeface="メイリオ" panose="020B0604030504040204" pitchFamily="50" charset="-128"/>
                <a:cs typeface="メイリオ" panose="020B0604030504040204" pitchFamily="50" charset="-128"/>
              </a:rPr>
              <a:t>③ 平和学習</a:t>
            </a:r>
            <a:endParaRPr lang="en-US" altLang="ja-JP" sz="4400" b="1" dirty="0" smtClean="0">
              <a:solidFill>
                <a:schemeClr val="accent4">
                  <a:lumMod val="40000"/>
                  <a:lumOff val="60000"/>
                </a:schemeClr>
              </a:solidFill>
              <a:effectLst>
                <a:glow rad="101600">
                  <a:schemeClr val="accent4">
                    <a:satMod val="175000"/>
                    <a:alpha val="40000"/>
                  </a:schemeClr>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859808" y="2937471"/>
            <a:ext cx="3280012" cy="769441"/>
          </a:xfrm>
          <a:prstGeom prst="rect">
            <a:avLst/>
          </a:prstGeom>
          <a:noFill/>
        </p:spPr>
        <p:txBody>
          <a:bodyPr wrap="square" rtlCol="0">
            <a:spAutoFit/>
          </a:bodyPr>
          <a:lstStyle/>
          <a:p>
            <a:r>
              <a:rPr kumimoji="1" lang="ja-JP" altLang="en-US" sz="4400" b="1" dirty="0" smtClean="0">
                <a:solidFill>
                  <a:srgbClr val="CCFF99"/>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cs typeface="メイリオ" panose="020B0604030504040204" pitchFamily="50" charset="-128"/>
              </a:rPr>
              <a:t>① 自然学習</a:t>
            </a:r>
            <a:endParaRPr kumimoji="1" lang="en-US" altLang="ja-JP" sz="4400" b="1" dirty="0" smtClean="0">
              <a:solidFill>
                <a:srgbClr val="CCFF99"/>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グループ化 5"/>
          <p:cNvGrpSpPr/>
          <p:nvPr/>
        </p:nvGrpSpPr>
        <p:grpSpPr>
          <a:xfrm>
            <a:off x="5532794" y="3930562"/>
            <a:ext cx="2437499" cy="1746907"/>
            <a:chOff x="4318142" y="4326348"/>
            <a:chExt cx="2279821" cy="1517944"/>
          </a:xfrm>
          <a:effectLst>
            <a:glow rad="127000">
              <a:schemeClr val="bg2">
                <a:lumMod val="50000"/>
              </a:schemeClr>
            </a:glow>
          </a:effectLst>
        </p:grpSpPr>
        <p:pic>
          <p:nvPicPr>
            <p:cNvPr id="3080" name="Picture 8" descr="西郷隆盛の似顔絵イラスト"/>
            <p:cNvPicPr>
              <a:picLocks noChangeAspect="1" noChangeArrowheads="1"/>
            </p:cNvPicPr>
            <p:nvPr/>
          </p:nvPicPr>
          <p:blipFill>
            <a:blip r:embed="rId7">
              <a:lum contrast="-17000"/>
              <a:extLst>
                <a:ext uri="{28A0092B-C50C-407E-A947-70E740481C1C}">
                  <a14:useLocalDpi xmlns:a14="http://schemas.microsoft.com/office/drawing/2010/main" val="0"/>
                </a:ext>
              </a:extLst>
            </a:blip>
            <a:srcRect/>
            <a:stretch>
              <a:fillRect/>
            </a:stretch>
          </p:blipFill>
          <p:spPr bwMode="auto">
            <a:xfrm>
              <a:off x="4318142" y="4326348"/>
              <a:ext cx="1332000" cy="151794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大久保利通の似顔絵イラスト"/>
            <p:cNvPicPr>
              <a:picLocks noChangeAspect="1" noChangeArrowheads="1"/>
            </p:cNvPicPr>
            <p:nvPr/>
          </p:nvPicPr>
          <p:blipFill>
            <a:blip r:embed="rId8">
              <a:lum contrast="-17000"/>
              <a:extLst>
                <a:ext uri="{28A0092B-C50C-407E-A947-70E740481C1C}">
                  <a14:useLocalDpi xmlns:a14="http://schemas.microsoft.com/office/drawing/2010/main" val="0"/>
                </a:ext>
              </a:extLst>
            </a:blip>
            <a:srcRect/>
            <a:stretch>
              <a:fillRect/>
            </a:stretch>
          </p:blipFill>
          <p:spPr bwMode="auto">
            <a:xfrm>
              <a:off x="5409963" y="4340016"/>
              <a:ext cx="1188000" cy="148965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テキスト ボックス 13"/>
          <p:cNvSpPr txBox="1"/>
          <p:nvPr/>
        </p:nvSpPr>
        <p:spPr>
          <a:xfrm>
            <a:off x="916225" y="5369047"/>
            <a:ext cx="3273636" cy="769441"/>
          </a:xfrm>
          <a:prstGeom prst="rect">
            <a:avLst/>
          </a:prstGeom>
          <a:noFill/>
        </p:spPr>
        <p:txBody>
          <a:bodyPr wrap="square" rtlCol="0">
            <a:spAutoFit/>
          </a:bodyPr>
          <a:lstStyle/>
          <a:p>
            <a:r>
              <a:rPr lang="ja-JP" altLang="en-US" sz="4400" b="1" dirty="0">
                <a:solidFill>
                  <a:srgbClr val="CCECFF"/>
                </a:solidFill>
                <a:effectLst>
                  <a:glow rad="101600">
                    <a:schemeClr val="accent1">
                      <a:satMod val="175000"/>
                      <a:alpha val="40000"/>
                    </a:schemeClr>
                  </a:glow>
                </a:effectLst>
                <a:latin typeface="メイリオ" panose="020B0604030504040204" pitchFamily="50" charset="-128"/>
                <a:ea typeface="メイリオ" panose="020B0604030504040204" pitchFamily="50" charset="-128"/>
                <a:cs typeface="メイリオ" panose="020B0604030504040204" pitchFamily="50" charset="-128"/>
              </a:rPr>
              <a:t>②</a:t>
            </a:r>
            <a:r>
              <a:rPr kumimoji="1" lang="ja-JP" altLang="en-US" sz="4400" b="1" dirty="0" smtClean="0">
                <a:solidFill>
                  <a:srgbClr val="CCECFF"/>
                </a:solidFill>
                <a:effectLst>
                  <a:glow rad="101600">
                    <a:schemeClr val="accent1">
                      <a:satMod val="175000"/>
                      <a:alpha val="40000"/>
                    </a:schemeClr>
                  </a:glow>
                </a:effectLst>
                <a:latin typeface="メイリオ" panose="020B0604030504040204" pitchFamily="50" charset="-128"/>
                <a:ea typeface="メイリオ" panose="020B0604030504040204" pitchFamily="50" charset="-128"/>
                <a:cs typeface="メイリオ" panose="020B0604030504040204" pitchFamily="50" charset="-128"/>
              </a:rPr>
              <a:t> 民泊体験</a:t>
            </a:r>
            <a:endParaRPr kumimoji="1" lang="en-US" altLang="ja-JP" sz="4400" b="1" dirty="0" smtClean="0">
              <a:solidFill>
                <a:srgbClr val="CCECFF"/>
              </a:solidFill>
              <a:effectLst>
                <a:glow rad="101600">
                  <a:schemeClr val="accent1">
                    <a:satMod val="175000"/>
                    <a:alpha val="40000"/>
                  </a:schemeClr>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p:cNvSpPr txBox="1"/>
          <p:nvPr/>
        </p:nvSpPr>
        <p:spPr>
          <a:xfrm>
            <a:off x="5090167" y="5394069"/>
            <a:ext cx="3332776" cy="769441"/>
          </a:xfrm>
          <a:prstGeom prst="rect">
            <a:avLst/>
          </a:prstGeom>
          <a:noFill/>
        </p:spPr>
        <p:txBody>
          <a:bodyPr wrap="square" rtlCol="0">
            <a:spAutoFit/>
          </a:bodyPr>
          <a:lstStyle/>
          <a:p>
            <a:r>
              <a:rPr lang="ja-JP" altLang="en-US" sz="4400" b="1" dirty="0">
                <a:solidFill>
                  <a:srgbClr val="FFCCFF"/>
                </a:solidFill>
                <a:effectLst>
                  <a:glow rad="101600">
                    <a:srgbClr val="8037B7"/>
                  </a:glow>
                </a:effectLst>
                <a:latin typeface="メイリオ" panose="020B0604030504040204" pitchFamily="50" charset="-128"/>
                <a:ea typeface="メイリオ" panose="020B0604030504040204" pitchFamily="50" charset="-128"/>
                <a:cs typeface="メイリオ" panose="020B0604030504040204" pitchFamily="50" charset="-128"/>
              </a:rPr>
              <a:t>④</a:t>
            </a:r>
            <a:r>
              <a:rPr lang="ja-JP" altLang="en-US" sz="4400" b="1" dirty="0" smtClean="0">
                <a:solidFill>
                  <a:srgbClr val="FFCCFF"/>
                </a:solidFill>
                <a:effectLst>
                  <a:glow rad="101600">
                    <a:srgbClr val="8037B7"/>
                  </a:glow>
                </a:effectLst>
                <a:latin typeface="メイリオ" panose="020B0604030504040204" pitchFamily="50" charset="-128"/>
                <a:ea typeface="メイリオ" panose="020B0604030504040204" pitchFamily="50" charset="-128"/>
                <a:cs typeface="メイリオ" panose="020B0604030504040204" pitchFamily="50" charset="-128"/>
              </a:rPr>
              <a:t> 歴史学習</a:t>
            </a:r>
            <a:endParaRPr lang="en-US" altLang="ja-JP" sz="4400" b="1" dirty="0" smtClean="0">
              <a:solidFill>
                <a:srgbClr val="FFCCFF"/>
              </a:solidFill>
              <a:effectLst>
                <a:glow rad="101600">
                  <a:srgbClr val="8037B7"/>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0509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422408" y="334081"/>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508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400" b="1" dirty="0">
              <a:solidFill>
                <a:schemeClr val="bg1">
                  <a:lumMod val="95000"/>
                </a:schemeClr>
              </a:solidFill>
              <a:latin typeface="たぬき油性マジック" panose="02000600000000000000" pitchFamily="2" charset="-128"/>
              <a:ea typeface="たぬき油性マジック" panose="02000600000000000000" pitchFamily="2" charset="-128"/>
            </a:endParaRPr>
          </a:p>
        </p:txBody>
      </p:sp>
      <p:sp>
        <p:nvSpPr>
          <p:cNvPr id="5" name="テキスト ボックス 4"/>
          <p:cNvSpPr txBox="1"/>
          <p:nvPr/>
        </p:nvSpPr>
        <p:spPr>
          <a:xfrm>
            <a:off x="412124" y="386365"/>
            <a:ext cx="3313715" cy="769441"/>
          </a:xfrm>
          <a:prstGeom prst="rect">
            <a:avLst/>
          </a:prstGeom>
          <a:noFill/>
        </p:spPr>
        <p:txBody>
          <a:bodyPr wrap="square" rtlCol="0">
            <a:spAutoFit/>
          </a:bodyPr>
          <a:lstStyle/>
          <a:p>
            <a:r>
              <a:rPr lang="ja-JP" altLang="en-US" sz="4400" dirty="0" smtClean="0">
                <a:solidFill>
                  <a:srgbClr val="CCFF99"/>
                </a:solidFill>
                <a:latin typeface="HGP創英角ｺﾞｼｯｸUB" panose="020B0900000000000000" pitchFamily="50" charset="-128"/>
                <a:ea typeface="HGP創英角ｺﾞｼｯｸUB" panose="020B0900000000000000" pitchFamily="50" charset="-128"/>
              </a:rPr>
              <a:t>①自然学習</a:t>
            </a:r>
            <a:endParaRPr lang="ja-JP" altLang="en-US" sz="4400" dirty="0">
              <a:solidFill>
                <a:srgbClr val="CCFF99"/>
              </a:solidFill>
              <a:latin typeface="HGP創英角ｺﾞｼｯｸUB" panose="020B0900000000000000" pitchFamily="50" charset="-128"/>
              <a:ea typeface="HGP創英角ｺﾞｼｯｸUB" panose="020B0900000000000000" pitchFamily="50" charset="-128"/>
            </a:endParaRPr>
          </a:p>
        </p:txBody>
      </p:sp>
      <p:pic>
        <p:nvPicPr>
          <p:cNvPr id="16" name="図 15"/>
          <p:cNvPicPr>
            <a:picLocks noChangeAspect="1"/>
          </p:cNvPicPr>
          <p:nvPr/>
        </p:nvPicPr>
        <p:blipFill rotWithShape="1">
          <a:blip r:embed="rId4" cstate="print">
            <a:extLst>
              <a:ext uri="{28A0092B-C50C-407E-A947-70E740481C1C}">
                <a14:useLocalDpi xmlns:a14="http://schemas.microsoft.com/office/drawing/2010/main" val="0"/>
              </a:ext>
            </a:extLst>
          </a:blip>
          <a:srcRect l="10923" t="4712" b="13470"/>
          <a:stretch/>
        </p:blipFill>
        <p:spPr>
          <a:xfrm>
            <a:off x="805217" y="3098038"/>
            <a:ext cx="3924000" cy="2703183"/>
          </a:xfrm>
          <a:prstGeom prst="rect">
            <a:avLst/>
          </a:prstGeom>
          <a:ln w="50800" cap="sq">
            <a:solidFill>
              <a:schemeClr val="bg1"/>
            </a:solidFill>
            <a:miter lim="800000"/>
          </a:ln>
        </p:spPr>
      </p:pic>
      <p:grpSp>
        <p:nvGrpSpPr>
          <p:cNvPr id="12" name="グループ化 11"/>
          <p:cNvGrpSpPr/>
          <p:nvPr/>
        </p:nvGrpSpPr>
        <p:grpSpPr>
          <a:xfrm rot="21144175">
            <a:off x="2540149" y="4953230"/>
            <a:ext cx="3327068" cy="1444792"/>
            <a:chOff x="3600524" y="420245"/>
            <a:chExt cx="2432014" cy="1134730"/>
          </a:xfrm>
        </p:grpSpPr>
        <p:pic>
          <p:nvPicPr>
            <p:cNvPr id="13" name="図 12"/>
            <p:cNvPicPr>
              <a:picLocks noChangeAspect="1"/>
            </p:cNvPicPr>
            <p:nvPr/>
          </p:nvPicPr>
          <p:blipFill rotWithShape="1">
            <a:blip r:embed="rId5">
              <a:extLst>
                <a:ext uri="{28A0092B-C50C-407E-A947-70E740481C1C}">
                  <a14:useLocalDpi xmlns:a14="http://schemas.microsoft.com/office/drawing/2010/main" val="0"/>
                </a:ext>
              </a:extLst>
            </a:blip>
            <a:srcRect t="9035" b="7054"/>
            <a:stretch/>
          </p:blipFill>
          <p:spPr>
            <a:xfrm rot="698498">
              <a:off x="3600524" y="420245"/>
              <a:ext cx="2432014" cy="1081431"/>
            </a:xfrm>
            <a:prstGeom prst="rect">
              <a:avLst/>
            </a:prstGeom>
          </p:spPr>
        </p:pic>
        <p:sp>
          <p:nvSpPr>
            <p:cNvPr id="14" name="テキスト ボックス 13"/>
            <p:cNvSpPr txBox="1"/>
            <p:nvPr/>
          </p:nvSpPr>
          <p:spPr>
            <a:xfrm rot="21501016">
              <a:off x="3815694" y="723978"/>
              <a:ext cx="2143438" cy="830997"/>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森林セラピー散策</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pic>
        <p:nvPicPr>
          <p:cNvPr id="8" name="図 7"/>
          <p:cNvPicPr>
            <a:picLocks noChangeAspect="1"/>
          </p:cNvPicPr>
          <p:nvPr/>
        </p:nvPicPr>
        <p:blipFill rotWithShape="1">
          <a:blip r:embed="rId6" cstate="print">
            <a:extLst>
              <a:ext uri="{28A0092B-C50C-407E-A947-70E740481C1C}">
                <a14:useLocalDpi xmlns:a14="http://schemas.microsoft.com/office/drawing/2010/main" val="0"/>
              </a:ext>
            </a:extLst>
          </a:blip>
          <a:srcRect t="8185" b="3558"/>
          <a:stretch/>
        </p:blipFill>
        <p:spPr>
          <a:xfrm rot="337522">
            <a:off x="4466264" y="1565150"/>
            <a:ext cx="4032000" cy="2927076"/>
          </a:xfrm>
          <a:prstGeom prst="rect">
            <a:avLst/>
          </a:prstGeom>
          <a:ln w="63500" cap="sq">
            <a:solidFill>
              <a:schemeClr val="bg1"/>
            </a:solidFill>
            <a:miter lim="800000"/>
          </a:ln>
          <a:effectLst>
            <a:outerShdw blurRad="50800" dist="50800" dir="5400000" algn="ctr" rotWithShape="0">
              <a:schemeClr val="tx1"/>
            </a:outerShdw>
          </a:effectLst>
        </p:spPr>
      </p:pic>
      <p:grpSp>
        <p:nvGrpSpPr>
          <p:cNvPr id="15" name="グループ化 14"/>
          <p:cNvGrpSpPr/>
          <p:nvPr/>
        </p:nvGrpSpPr>
        <p:grpSpPr>
          <a:xfrm rot="236525">
            <a:off x="3600559" y="269870"/>
            <a:ext cx="4129576" cy="1909898"/>
            <a:chOff x="3437625" y="308347"/>
            <a:chExt cx="2695872" cy="1757439"/>
          </a:xfrm>
        </p:grpSpPr>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t="9806" b="7362"/>
            <a:stretch/>
          </p:blipFill>
          <p:spPr>
            <a:xfrm rot="441460">
              <a:off x="3437625" y="308347"/>
              <a:ext cx="2695872" cy="1757439"/>
            </a:xfrm>
            <a:prstGeom prst="rect">
              <a:avLst/>
            </a:prstGeom>
          </p:spPr>
        </p:pic>
        <p:sp>
          <p:nvSpPr>
            <p:cNvPr id="6" name="テキスト ボックス 5"/>
            <p:cNvSpPr txBox="1"/>
            <p:nvPr/>
          </p:nvSpPr>
          <p:spPr>
            <a:xfrm rot="21212629">
              <a:off x="3723527" y="755297"/>
              <a:ext cx="2341027" cy="856223"/>
            </a:xfrm>
            <a:prstGeom prst="rect">
              <a:avLst/>
            </a:prstGeom>
            <a:noFill/>
          </p:spPr>
          <p:txBody>
            <a:bodyPr wrap="square" rtlCol="0">
              <a:spAutoFit/>
            </a:bodyPr>
            <a:lstStyle/>
            <a:p>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屋久島で</a:t>
              </a:r>
              <a:endParaRPr kumimoji="1" lang="en-US" altLang="ja-JP"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世界自然遺産を体験</a:t>
              </a:r>
              <a:endParaRPr kumimoji="1" lang="en-US" altLang="ja-JP"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147591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400" b="1" dirty="0">
              <a:solidFill>
                <a:srgbClr val="FFFFCC"/>
              </a:solidFill>
              <a:latin typeface="たぬき油性マジック" panose="02000600000000000000" pitchFamily="2" charset="-128"/>
              <a:ea typeface="たぬき油性マジック" panose="02000600000000000000" pitchFamily="2" charset="-128"/>
            </a:endParaRPr>
          </a:p>
        </p:txBody>
      </p:sp>
      <p:sp>
        <p:nvSpPr>
          <p:cNvPr id="5" name="テキスト ボックス 4"/>
          <p:cNvSpPr txBox="1"/>
          <p:nvPr/>
        </p:nvSpPr>
        <p:spPr>
          <a:xfrm>
            <a:off x="412124" y="386365"/>
            <a:ext cx="3532079" cy="769441"/>
          </a:xfrm>
          <a:prstGeom prst="rect">
            <a:avLst/>
          </a:prstGeom>
          <a:noFill/>
        </p:spPr>
        <p:txBody>
          <a:bodyPr wrap="square" rtlCol="0">
            <a:spAutoFit/>
          </a:bodyPr>
          <a:lstStyle/>
          <a:p>
            <a:r>
              <a:rPr lang="ja-JP" altLang="en-US" sz="4400" dirty="0" smtClean="0">
                <a:solidFill>
                  <a:srgbClr val="CCFF99"/>
                </a:solidFill>
                <a:latin typeface="HGP創英角ｺﾞｼｯｸUB" panose="020B0900000000000000" pitchFamily="50" charset="-128"/>
                <a:ea typeface="HGP創英角ｺﾞｼｯｸUB" panose="020B0900000000000000" pitchFamily="50" charset="-128"/>
              </a:rPr>
              <a:t>①自然学習</a:t>
            </a:r>
            <a:endParaRPr lang="ja-JP" altLang="en-US" sz="4400" dirty="0">
              <a:solidFill>
                <a:srgbClr val="CCFF99"/>
              </a:solidFill>
              <a:latin typeface="HGP創英角ｺﾞｼｯｸUB" panose="020B0900000000000000" pitchFamily="50" charset="-128"/>
              <a:ea typeface="HGP創英角ｺﾞｼｯｸUB" panose="020B0900000000000000" pitchFamily="50" charset="-128"/>
            </a:endParaRPr>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r="7752" b="3501"/>
          <a:stretch/>
        </p:blipFill>
        <p:spPr>
          <a:xfrm rot="268918">
            <a:off x="4562007" y="1394588"/>
            <a:ext cx="3960000" cy="2767261"/>
          </a:xfrm>
          <a:prstGeom prst="rect">
            <a:avLst/>
          </a:prstGeom>
          <a:ln w="50800" cap="sq">
            <a:solidFill>
              <a:schemeClr val="bg1"/>
            </a:solidFill>
            <a:miter lim="800000"/>
          </a:ln>
          <a:effectLst>
            <a:outerShdw blurRad="50800" dist="50800" dir="5400000" algn="ctr" rotWithShape="0">
              <a:schemeClr val="tx1">
                <a:alpha val="89000"/>
              </a:schemeClr>
            </a:outerShdw>
          </a:effectLst>
        </p:spPr>
      </p:pic>
      <p:pic>
        <p:nvPicPr>
          <p:cNvPr id="7" name="図 7" descr="指宿大好き体験　砂むし1_org.jpg"/>
          <p:cNvPicPr>
            <a:picLocks noChangeAspect="1"/>
          </p:cNvPicPr>
          <p:nvPr/>
        </p:nvPicPr>
        <p:blipFill rotWithShape="1">
          <a:blip r:embed="rId5" cstate="print">
            <a:extLst>
              <a:ext uri="{28A0092B-C50C-407E-A947-70E740481C1C}">
                <a14:useLocalDpi xmlns:a14="http://schemas.microsoft.com/office/drawing/2010/main" val="0"/>
              </a:ext>
            </a:extLst>
          </a:blip>
          <a:srcRect t="9352" b="1339"/>
          <a:stretch/>
        </p:blipFill>
        <p:spPr bwMode="auto">
          <a:xfrm rot="21263064">
            <a:off x="638570" y="2860675"/>
            <a:ext cx="3960000" cy="2704692"/>
          </a:xfrm>
          <a:prstGeom prst="rect">
            <a:avLst/>
          </a:prstGeom>
          <a:solidFill>
            <a:srgbClr val="FFFFFF">
              <a:shade val="85000"/>
            </a:srgbClr>
          </a:solidFill>
          <a:ln w="50800" cap="sq">
            <a:solidFill>
              <a:schemeClr val="bg1"/>
            </a:solidFill>
            <a:miter lim="800000"/>
          </a:ln>
          <a:effectLst>
            <a:outerShdw blurRad="50800" dist="38100" dir="5400000" algn="t" rotWithShape="0">
              <a:prstClr val="black">
                <a:alpha val="90000"/>
              </a:prstClr>
            </a:outerShdw>
          </a:effectLst>
          <a:extLst/>
        </p:spPr>
      </p:pic>
      <p:grpSp>
        <p:nvGrpSpPr>
          <p:cNvPr id="11" name="グループ化 10"/>
          <p:cNvGrpSpPr/>
          <p:nvPr/>
        </p:nvGrpSpPr>
        <p:grpSpPr>
          <a:xfrm rot="21354115">
            <a:off x="4076334" y="488423"/>
            <a:ext cx="3714927" cy="1158287"/>
            <a:chOff x="5260162" y="5720423"/>
            <a:chExt cx="2857500" cy="968827"/>
          </a:xfrm>
        </p:grpSpPr>
        <p:pic>
          <p:nvPicPr>
            <p:cNvPr id="2" name="図 1"/>
            <p:cNvPicPr>
              <a:picLocks noChangeAspect="1"/>
            </p:cNvPicPr>
            <p:nvPr/>
          </p:nvPicPr>
          <p:blipFill rotWithShape="1">
            <a:blip r:embed="rId6">
              <a:extLst>
                <a:ext uri="{28A0092B-C50C-407E-A947-70E740481C1C}">
                  <a14:useLocalDpi xmlns:a14="http://schemas.microsoft.com/office/drawing/2010/main" val="0"/>
                </a:ext>
              </a:extLst>
            </a:blip>
            <a:srcRect t="9871" b="5791"/>
            <a:stretch/>
          </p:blipFill>
          <p:spPr>
            <a:xfrm rot="819067">
              <a:off x="5260162" y="5720423"/>
              <a:ext cx="2857500" cy="968827"/>
            </a:xfrm>
            <a:prstGeom prst="rect">
              <a:avLst/>
            </a:prstGeom>
          </p:spPr>
        </p:pic>
        <p:sp>
          <p:nvSpPr>
            <p:cNvPr id="10" name="テキスト ボックス 9"/>
            <p:cNvSpPr txBox="1"/>
            <p:nvPr/>
          </p:nvSpPr>
          <p:spPr>
            <a:xfrm rot="245885">
              <a:off x="5528214" y="5950872"/>
              <a:ext cx="2292824" cy="695072"/>
            </a:xfrm>
            <a:prstGeom prst="rect">
              <a:avLst/>
            </a:prstGeom>
            <a:noFill/>
          </p:spPr>
          <p:txBody>
            <a:bodyPr wrap="square" rtlCol="0">
              <a:spAutoFit/>
            </a:bodyPr>
            <a:lstStyle/>
            <a:p>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桜島で温泉堀体験</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2" name="グループ化 11"/>
          <p:cNvGrpSpPr/>
          <p:nvPr/>
        </p:nvGrpSpPr>
        <p:grpSpPr>
          <a:xfrm>
            <a:off x="335165" y="5284402"/>
            <a:ext cx="3980751" cy="1334762"/>
            <a:chOff x="5252472" y="5737667"/>
            <a:chExt cx="2857500" cy="916597"/>
          </a:xfrm>
        </p:grpSpPr>
        <p:pic>
          <p:nvPicPr>
            <p:cNvPr id="13" name="図 12"/>
            <p:cNvPicPr>
              <a:picLocks noChangeAspect="1"/>
            </p:cNvPicPr>
            <p:nvPr/>
          </p:nvPicPr>
          <p:blipFill rotWithShape="1">
            <a:blip r:embed="rId6">
              <a:extLst>
                <a:ext uri="{28A0092B-C50C-407E-A947-70E740481C1C}">
                  <a14:useLocalDpi xmlns:a14="http://schemas.microsoft.com/office/drawing/2010/main" val="0"/>
                </a:ext>
              </a:extLst>
            </a:blip>
            <a:srcRect t="9871" b="5791"/>
            <a:stretch/>
          </p:blipFill>
          <p:spPr>
            <a:xfrm rot="819067">
              <a:off x="5252472" y="5737667"/>
              <a:ext cx="2857500" cy="916597"/>
            </a:xfrm>
            <a:prstGeom prst="rect">
              <a:avLst/>
            </a:prstGeom>
          </p:spPr>
        </p:pic>
        <p:sp>
          <p:nvSpPr>
            <p:cNvPr id="14" name="テキスト ボックス 13"/>
            <p:cNvSpPr txBox="1"/>
            <p:nvPr/>
          </p:nvSpPr>
          <p:spPr>
            <a:xfrm rot="257876">
              <a:off x="5474897" y="6021096"/>
              <a:ext cx="2450269" cy="317031"/>
            </a:xfrm>
            <a:prstGeom prst="rect">
              <a:avLst/>
            </a:prstGeom>
            <a:noFill/>
          </p:spPr>
          <p:txBody>
            <a:bodyPr wrap="square" rtlCol="0">
              <a:spAutoFit/>
            </a:bodyPr>
            <a:lstStyle/>
            <a:p>
              <a:r>
                <a:rPr kumimoji="1"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指宿で砂蒸し温泉体験</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194547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400" b="1" dirty="0">
              <a:solidFill>
                <a:prstClr val="white">
                  <a:lumMod val="95000"/>
                </a:prstClr>
              </a:solidFill>
              <a:latin typeface="たぬき油性マジック" panose="02000600000000000000" pitchFamily="2" charset="-128"/>
              <a:ea typeface="たぬき油性マジック" panose="02000600000000000000" pitchFamily="2" charset="-128"/>
            </a:endParaRPr>
          </a:p>
        </p:txBody>
      </p:sp>
      <p:sp>
        <p:nvSpPr>
          <p:cNvPr id="5" name="テキスト ボックス 4"/>
          <p:cNvSpPr txBox="1"/>
          <p:nvPr/>
        </p:nvSpPr>
        <p:spPr>
          <a:xfrm>
            <a:off x="412124" y="386365"/>
            <a:ext cx="3886921" cy="769441"/>
          </a:xfrm>
          <a:prstGeom prst="rect">
            <a:avLst/>
          </a:prstGeom>
          <a:noFill/>
        </p:spPr>
        <p:txBody>
          <a:bodyPr wrap="square" rtlCol="0">
            <a:spAutoFit/>
          </a:bodyPr>
          <a:lstStyle/>
          <a:p>
            <a:r>
              <a:rPr lang="ja-JP" altLang="en-US" sz="4400" dirty="0" smtClean="0">
                <a:solidFill>
                  <a:srgbClr val="CCFF99"/>
                </a:solidFill>
                <a:latin typeface="HGP創英角ｺﾞｼｯｸUB" panose="020B0900000000000000" pitchFamily="50" charset="-128"/>
                <a:ea typeface="HGP創英角ｺﾞｼｯｸUB" panose="020B0900000000000000" pitchFamily="50" charset="-128"/>
              </a:rPr>
              <a:t>①自然学習</a:t>
            </a:r>
            <a:endParaRPr lang="ja-JP" altLang="en-US" sz="4400" dirty="0">
              <a:solidFill>
                <a:srgbClr val="CCFF99"/>
              </a:solidFill>
              <a:latin typeface="HGP創英角ｺﾞｼｯｸUB" panose="020B0900000000000000" pitchFamily="50" charset="-128"/>
              <a:ea typeface="HGP創英角ｺﾞｼｯｸUB" panose="020B0900000000000000" pitchFamily="50" charset="-128"/>
            </a:endParaRPr>
          </a:p>
        </p:txBody>
      </p:sp>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3882" t="16593" r="3333"/>
          <a:stretch/>
        </p:blipFill>
        <p:spPr>
          <a:xfrm>
            <a:off x="4802262" y="586852"/>
            <a:ext cx="3514060" cy="2369158"/>
          </a:xfrm>
          <a:prstGeom prst="rect">
            <a:avLst/>
          </a:prstGeom>
          <a:ln w="50800" cap="sq">
            <a:solidFill>
              <a:schemeClr val="bg1"/>
            </a:solidFill>
            <a:miter lim="800000"/>
          </a:ln>
        </p:spPr>
      </p:pic>
      <p:pic>
        <p:nvPicPr>
          <p:cNvPr id="11" name="図 10"/>
          <p:cNvPicPr>
            <a:picLocks noChangeAspect="1"/>
          </p:cNvPicPr>
          <p:nvPr/>
        </p:nvPicPr>
        <p:blipFill rotWithShape="1">
          <a:blip r:embed="rId5">
            <a:extLst>
              <a:ext uri="{28A0092B-C50C-407E-A947-70E740481C1C}">
                <a14:useLocalDpi xmlns:a14="http://schemas.microsoft.com/office/drawing/2010/main" val="0"/>
              </a:ext>
            </a:extLst>
          </a:blip>
          <a:srcRect b="5484"/>
          <a:stretch/>
        </p:blipFill>
        <p:spPr>
          <a:xfrm>
            <a:off x="761703" y="2041072"/>
            <a:ext cx="3564638" cy="2534963"/>
          </a:xfrm>
          <a:prstGeom prst="rect">
            <a:avLst/>
          </a:prstGeom>
          <a:ln w="50800" cap="sq">
            <a:solidFill>
              <a:schemeClr val="bg1"/>
            </a:solidFill>
            <a:miter lim="800000"/>
          </a:ln>
        </p:spPr>
      </p:pic>
      <p:pic>
        <p:nvPicPr>
          <p:cNvPr id="14" name="図 5" descr="054.JPG"/>
          <p:cNvPicPr>
            <a:picLocks noChangeAspect="1"/>
          </p:cNvPicPr>
          <p:nvPr/>
        </p:nvPicPr>
        <p:blipFill rotWithShape="1">
          <a:blip r:embed="rId6" cstate="print">
            <a:extLst>
              <a:ext uri="{28A0092B-C50C-407E-A947-70E740481C1C}">
                <a14:useLocalDpi xmlns:a14="http://schemas.microsoft.com/office/drawing/2010/main" val="0"/>
              </a:ext>
            </a:extLst>
          </a:blip>
          <a:srcRect b="12459"/>
          <a:stretch/>
        </p:blipFill>
        <p:spPr bwMode="auto">
          <a:xfrm>
            <a:off x="4790940" y="3583734"/>
            <a:ext cx="3564000" cy="2339394"/>
          </a:xfrm>
          <a:prstGeom prst="rect">
            <a:avLst/>
          </a:prstGeom>
          <a:solidFill>
            <a:srgbClr val="FFFFFF">
              <a:shade val="85000"/>
            </a:srgbClr>
          </a:solidFill>
          <a:ln w="50800" cap="sq">
            <a:solidFill>
              <a:schemeClr val="bg1"/>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grpSp>
        <p:nvGrpSpPr>
          <p:cNvPr id="16" name="グループ化 15"/>
          <p:cNvGrpSpPr/>
          <p:nvPr/>
        </p:nvGrpSpPr>
        <p:grpSpPr>
          <a:xfrm>
            <a:off x="1250628" y="1377159"/>
            <a:ext cx="3579050" cy="1063664"/>
            <a:chOff x="5241096" y="5813849"/>
            <a:chExt cx="2857500" cy="889683"/>
          </a:xfrm>
        </p:grpSpPr>
        <p:pic>
          <p:nvPicPr>
            <p:cNvPr id="17" name="図 16"/>
            <p:cNvPicPr>
              <a:picLocks noChangeAspect="1"/>
            </p:cNvPicPr>
            <p:nvPr/>
          </p:nvPicPr>
          <p:blipFill rotWithShape="1">
            <a:blip r:embed="rId7">
              <a:extLst>
                <a:ext uri="{28A0092B-C50C-407E-A947-70E740481C1C}">
                  <a14:useLocalDpi xmlns:a14="http://schemas.microsoft.com/office/drawing/2010/main" val="0"/>
                </a:ext>
              </a:extLst>
            </a:blip>
            <a:srcRect t="9871" b="5791"/>
            <a:stretch/>
          </p:blipFill>
          <p:spPr>
            <a:xfrm rot="819067">
              <a:off x="5241096" y="5813849"/>
              <a:ext cx="2857500" cy="839324"/>
            </a:xfrm>
            <a:prstGeom prst="rect">
              <a:avLst/>
            </a:prstGeom>
          </p:spPr>
        </p:pic>
        <p:sp>
          <p:nvSpPr>
            <p:cNvPr id="18" name="テキスト ボックス 17"/>
            <p:cNvSpPr txBox="1"/>
            <p:nvPr/>
          </p:nvSpPr>
          <p:spPr>
            <a:xfrm rot="282861">
              <a:off x="5479114" y="6008460"/>
              <a:ext cx="2292824" cy="695072"/>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カンパチの餌やり</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2" name="グループ化 11"/>
          <p:cNvGrpSpPr/>
          <p:nvPr/>
        </p:nvGrpSpPr>
        <p:grpSpPr>
          <a:xfrm rot="21076081">
            <a:off x="5509907" y="2600039"/>
            <a:ext cx="3312085" cy="1061899"/>
            <a:chOff x="5241096" y="5813849"/>
            <a:chExt cx="2857500" cy="888206"/>
          </a:xfrm>
        </p:grpSpPr>
        <p:pic>
          <p:nvPicPr>
            <p:cNvPr id="13" name="図 12"/>
            <p:cNvPicPr>
              <a:picLocks noChangeAspect="1"/>
            </p:cNvPicPr>
            <p:nvPr/>
          </p:nvPicPr>
          <p:blipFill rotWithShape="1">
            <a:blip r:embed="rId7">
              <a:extLst>
                <a:ext uri="{28A0092B-C50C-407E-A947-70E740481C1C}">
                  <a14:useLocalDpi xmlns:a14="http://schemas.microsoft.com/office/drawing/2010/main" val="0"/>
                </a:ext>
              </a:extLst>
            </a:blip>
            <a:srcRect t="9871" b="5791"/>
            <a:stretch/>
          </p:blipFill>
          <p:spPr>
            <a:xfrm rot="819067">
              <a:off x="5241096" y="5813849"/>
              <a:ext cx="2857500" cy="839324"/>
            </a:xfrm>
            <a:prstGeom prst="rect">
              <a:avLst/>
            </a:prstGeom>
          </p:spPr>
        </p:pic>
        <p:sp>
          <p:nvSpPr>
            <p:cNvPr id="15" name="テキスト ボックス 14"/>
            <p:cNvSpPr txBox="1"/>
            <p:nvPr/>
          </p:nvSpPr>
          <p:spPr>
            <a:xfrm rot="304245">
              <a:off x="5496290" y="6006983"/>
              <a:ext cx="2276080" cy="695072"/>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漁船に乗って</a:t>
              </a:r>
              <a:r>
                <a:rPr lang="en-US" altLang="ja-JP"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grpSp>
        <p:nvGrpSpPr>
          <p:cNvPr id="19" name="グループ化 18"/>
          <p:cNvGrpSpPr/>
          <p:nvPr/>
        </p:nvGrpSpPr>
        <p:grpSpPr>
          <a:xfrm rot="164303">
            <a:off x="3659802" y="5553572"/>
            <a:ext cx="2837945" cy="1068608"/>
            <a:chOff x="5242951" y="5800354"/>
            <a:chExt cx="2726156" cy="893817"/>
          </a:xfrm>
        </p:grpSpPr>
        <p:pic>
          <p:nvPicPr>
            <p:cNvPr id="20" name="図 19"/>
            <p:cNvPicPr>
              <a:picLocks noChangeAspect="1"/>
            </p:cNvPicPr>
            <p:nvPr/>
          </p:nvPicPr>
          <p:blipFill rotWithShape="1">
            <a:blip r:embed="rId7">
              <a:extLst>
                <a:ext uri="{28A0092B-C50C-407E-A947-70E740481C1C}">
                  <a14:useLocalDpi xmlns:a14="http://schemas.microsoft.com/office/drawing/2010/main" val="0"/>
                </a:ext>
              </a:extLst>
            </a:blip>
            <a:srcRect t="9871" b="5791"/>
            <a:stretch/>
          </p:blipFill>
          <p:spPr>
            <a:xfrm rot="819067">
              <a:off x="5242951" y="5800354"/>
              <a:ext cx="2726156" cy="839324"/>
            </a:xfrm>
            <a:prstGeom prst="rect">
              <a:avLst/>
            </a:prstGeom>
          </p:spPr>
        </p:pic>
        <p:sp>
          <p:nvSpPr>
            <p:cNvPr id="21" name="テキスト ボックス 20"/>
            <p:cNvSpPr txBox="1"/>
            <p:nvPr/>
          </p:nvSpPr>
          <p:spPr>
            <a:xfrm rot="155671">
              <a:off x="5538258" y="5999099"/>
              <a:ext cx="2292824" cy="695072"/>
            </a:xfrm>
            <a:prstGeom prst="rect">
              <a:avLst/>
            </a:prstGeom>
            <a:noFill/>
          </p:spPr>
          <p:txBody>
            <a:bodyPr wrap="square" rtlCol="0">
              <a:spAutoFit/>
            </a:bodyPr>
            <a:lstStyle/>
            <a:p>
              <a:r>
                <a:rPr lang="ja-JP" altLang="en-US" sz="2400" b="1" dirty="0" smtClean="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rPr>
                <a:t>魚さばき体験</a:t>
              </a:r>
              <a:endParaRPr kumimoji="1" lang="ja-JP" altLang="en-US" sz="2400" b="1" dirty="0">
                <a:solidFill>
                  <a:srgbClr val="FFFFCC"/>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347154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400" b="1" dirty="0">
              <a:solidFill>
                <a:prstClr val="white">
                  <a:lumMod val="95000"/>
                </a:prstClr>
              </a:solidFill>
              <a:latin typeface="たぬき油性マジック" panose="02000600000000000000" pitchFamily="2" charset="-128"/>
              <a:ea typeface="たぬき油性マジック" panose="02000600000000000000" pitchFamily="2" charset="-128"/>
            </a:endParaRPr>
          </a:p>
        </p:txBody>
      </p:sp>
      <p:sp>
        <p:nvSpPr>
          <p:cNvPr id="5" name="テキスト ボックス 4"/>
          <p:cNvSpPr txBox="1"/>
          <p:nvPr/>
        </p:nvSpPr>
        <p:spPr>
          <a:xfrm>
            <a:off x="412124" y="386365"/>
            <a:ext cx="7804597" cy="769441"/>
          </a:xfrm>
          <a:prstGeom prst="rect">
            <a:avLst/>
          </a:prstGeom>
          <a:noFill/>
        </p:spPr>
        <p:txBody>
          <a:bodyPr wrap="square" rtlCol="0">
            <a:spAutoFit/>
          </a:bodyPr>
          <a:lstStyle/>
          <a:p>
            <a:r>
              <a:rPr lang="ja-JP" altLang="en-US" sz="4400" dirty="0" smtClean="0">
                <a:solidFill>
                  <a:srgbClr val="CCFF99"/>
                </a:solidFill>
                <a:latin typeface="HGP創英角ｺﾞｼｯｸUB" panose="020B0900000000000000" pitchFamily="50" charset="-128"/>
                <a:ea typeface="HGP創英角ｺﾞｼｯｸUB" panose="020B0900000000000000" pitchFamily="50" charset="-128"/>
              </a:rPr>
              <a:t>①自然学習</a:t>
            </a:r>
            <a:endParaRPr lang="ja-JP" altLang="en-US" sz="4400" dirty="0">
              <a:solidFill>
                <a:srgbClr val="CCFF99"/>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3930555" y="696033"/>
            <a:ext cx="3684896" cy="461665"/>
          </a:xfrm>
          <a:prstGeom prst="rect">
            <a:avLst/>
          </a:prstGeom>
          <a:noFill/>
        </p:spPr>
        <p:txBody>
          <a:bodyPr wrap="square" rtlCol="0">
            <a:spAutoFit/>
          </a:bodyPr>
          <a:lstStyle/>
          <a:p>
            <a:r>
              <a:rPr kumimoji="1" lang="ja-JP" altLang="en-US" sz="2400" b="1" dirty="0" smtClean="0">
                <a:solidFill>
                  <a:schemeClr val="bg1">
                    <a:lumMod val="95000"/>
                  </a:schemeClr>
                </a:solidFill>
                <a:latin typeface="HG丸ｺﾞｼｯｸM-PRO" panose="020F0600000000000000" pitchFamily="50" charset="-128"/>
                <a:ea typeface="HG丸ｺﾞｼｯｸM-PRO" panose="020F0600000000000000" pitchFamily="50" charset="-128"/>
              </a:rPr>
              <a:t>新しい体験メニュー！！</a:t>
            </a:r>
            <a:endParaRPr kumimoji="1" lang="ja-JP" altLang="en-US" sz="2400" b="1" dirty="0">
              <a:solidFill>
                <a:schemeClr val="bg1">
                  <a:lumMod val="95000"/>
                </a:schemeClr>
              </a:solidFill>
              <a:latin typeface="HG丸ｺﾞｼｯｸM-PRO" panose="020F0600000000000000" pitchFamily="50" charset="-128"/>
              <a:ea typeface="HG丸ｺﾞｼｯｸM-PRO" panose="020F0600000000000000" pitchFamily="50" charset="-128"/>
            </a:endParaRPr>
          </a:p>
        </p:txBody>
      </p:sp>
      <p:pic>
        <p:nvPicPr>
          <p:cNvPr id="8" name="図 7"/>
          <p:cNvPicPr>
            <a:picLocks noChangeAspect="1"/>
          </p:cNvPicPr>
          <p:nvPr/>
        </p:nvPicPr>
        <p:blipFill>
          <a:blip r:embed="rId4"/>
          <a:stretch>
            <a:fillRect/>
          </a:stretch>
        </p:blipFill>
        <p:spPr>
          <a:xfrm rot="21168670">
            <a:off x="783240" y="4147886"/>
            <a:ext cx="2808000" cy="1865877"/>
          </a:xfrm>
          <a:prstGeom prst="rect">
            <a:avLst/>
          </a:prstGeom>
          <a:ln w="47625" cap="sq">
            <a:solidFill>
              <a:schemeClr val="bg1"/>
            </a:solidFill>
            <a:miter lim="800000"/>
          </a:ln>
        </p:spPr>
      </p:pic>
      <p:pic>
        <p:nvPicPr>
          <p:cNvPr id="9" name="図 8"/>
          <p:cNvPicPr>
            <a:picLocks noChangeAspect="1"/>
          </p:cNvPicPr>
          <p:nvPr/>
        </p:nvPicPr>
        <p:blipFill>
          <a:blip r:embed="rId5"/>
          <a:stretch>
            <a:fillRect/>
          </a:stretch>
        </p:blipFill>
        <p:spPr>
          <a:xfrm>
            <a:off x="911489" y="1531774"/>
            <a:ext cx="3348000" cy="2224700"/>
          </a:xfrm>
          <a:prstGeom prst="rect">
            <a:avLst/>
          </a:prstGeom>
          <a:ln w="47625" cap="sq">
            <a:solidFill>
              <a:schemeClr val="bg1"/>
            </a:solidFill>
            <a:miter lim="800000"/>
          </a:ln>
        </p:spPr>
      </p:pic>
      <p:pic>
        <p:nvPicPr>
          <p:cNvPr id="7" name="図 6"/>
          <p:cNvPicPr>
            <a:picLocks noChangeAspect="1"/>
          </p:cNvPicPr>
          <p:nvPr/>
        </p:nvPicPr>
        <p:blipFill>
          <a:blip r:embed="rId6"/>
          <a:stretch>
            <a:fillRect/>
          </a:stretch>
        </p:blipFill>
        <p:spPr>
          <a:xfrm rot="201822">
            <a:off x="3777516" y="4057772"/>
            <a:ext cx="3240000" cy="2152952"/>
          </a:xfrm>
          <a:prstGeom prst="rect">
            <a:avLst/>
          </a:prstGeom>
          <a:ln w="47625" cap="sq">
            <a:solidFill>
              <a:schemeClr val="bg1"/>
            </a:solidFill>
            <a:miter lim="800000"/>
          </a:ln>
        </p:spPr>
      </p:pic>
      <p:sp>
        <p:nvSpPr>
          <p:cNvPr id="11" name="テキスト ボックス 10"/>
          <p:cNvSpPr txBox="1"/>
          <p:nvPr/>
        </p:nvSpPr>
        <p:spPr>
          <a:xfrm>
            <a:off x="4367285" y="2129051"/>
            <a:ext cx="4380931" cy="1631216"/>
          </a:xfrm>
          <a:prstGeom prst="rect">
            <a:avLst/>
          </a:prstGeom>
          <a:noFill/>
        </p:spPr>
        <p:txBody>
          <a:bodyPr wrap="square" rtlCol="0">
            <a:spAutoFit/>
          </a:bodyPr>
          <a:lstStyle/>
          <a:p>
            <a:r>
              <a:rPr lang="ja-JP" altLang="en-US" dirty="0">
                <a:solidFill>
                  <a:schemeClr val="bg1">
                    <a:lumMod val="95000"/>
                  </a:schemeClr>
                </a:solidFill>
                <a:latin typeface="たぬき油性マジック" panose="02000600000000000000" pitchFamily="2" charset="-128"/>
                <a:ea typeface="たぬき油性マジック" panose="02000600000000000000" pitchFamily="2" charset="-128"/>
                <a:cs typeface="メイリオ" panose="020B0604030504040204" pitchFamily="50" charset="-128"/>
              </a:rPr>
              <a:t>　</a:t>
            </a:r>
            <a:r>
              <a:rPr lang="ja-JP" altLang="en-US" sz="2000" dirty="0" smtClean="0">
                <a:solidFill>
                  <a:schemeClr val="bg1">
                    <a:lumMod val="9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地図とコンパスを使い、地図上に</a:t>
            </a:r>
            <a:endParaRPr lang="en-US" altLang="ja-JP" sz="2000" dirty="0" smtClean="0">
              <a:solidFill>
                <a:schemeClr val="bg1">
                  <a:lumMod val="9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r>
              <a:rPr lang="ja-JP" altLang="en-US" sz="2000" dirty="0" smtClean="0">
                <a:solidFill>
                  <a:schemeClr val="bg1">
                    <a:lumMod val="9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示されたチェックポイントをどれだけ多く回れるかを競うチーム競技。</a:t>
            </a:r>
            <a:endParaRPr lang="en-US" altLang="ja-JP" sz="2000" dirty="0" smtClean="0">
              <a:solidFill>
                <a:schemeClr val="bg1">
                  <a:lumMod val="9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r>
              <a:rPr kumimoji="1" lang="ja-JP" altLang="en-US" sz="2000" dirty="0">
                <a:solidFill>
                  <a:schemeClr val="bg1">
                    <a:lumMod val="9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　</a:t>
            </a:r>
            <a:r>
              <a:rPr kumimoji="1" lang="ja-JP" altLang="en-US" sz="2000" dirty="0" smtClean="0">
                <a:solidFill>
                  <a:schemeClr val="bg1">
                    <a:lumMod val="9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協力しあうことでチームの団結力が高められる。</a:t>
            </a:r>
            <a:endParaRPr kumimoji="1" lang="ja-JP" altLang="en-US" sz="2000" dirty="0">
              <a:solidFill>
                <a:schemeClr val="bg1">
                  <a:lumMod val="9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pic>
        <p:nvPicPr>
          <p:cNvPr id="12" name="図 11"/>
          <p:cNvPicPr>
            <a:picLocks noChangeAspect="1"/>
          </p:cNvPicPr>
          <p:nvPr/>
        </p:nvPicPr>
        <p:blipFill rotWithShape="1">
          <a:blip r:embed="rId7">
            <a:extLst>
              <a:ext uri="{28A0092B-C50C-407E-A947-70E740481C1C}">
                <a14:useLocalDpi xmlns:a14="http://schemas.microsoft.com/office/drawing/2010/main" val="0"/>
              </a:ext>
            </a:extLst>
          </a:blip>
          <a:srcRect l="51122" t="56319" r="30694" b="22587"/>
          <a:stretch/>
        </p:blipFill>
        <p:spPr>
          <a:xfrm>
            <a:off x="7301552" y="4778233"/>
            <a:ext cx="1719618" cy="2250364"/>
          </a:xfrm>
          <a:prstGeom prst="rect">
            <a:avLst/>
          </a:prstGeom>
        </p:spPr>
      </p:pic>
      <p:grpSp>
        <p:nvGrpSpPr>
          <p:cNvPr id="17" name="グループ化 16"/>
          <p:cNvGrpSpPr/>
          <p:nvPr/>
        </p:nvGrpSpPr>
        <p:grpSpPr>
          <a:xfrm>
            <a:off x="4318141" y="1351077"/>
            <a:ext cx="4293595" cy="651017"/>
            <a:chOff x="4318142" y="1487556"/>
            <a:chExt cx="4020640" cy="505016"/>
          </a:xfrm>
        </p:grpSpPr>
        <p:pic>
          <p:nvPicPr>
            <p:cNvPr id="14" name="Picture 2" descr="http://bluegreen.jp/sozai/icon/tape/img/06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8142" y="1487556"/>
              <a:ext cx="4020640" cy="505016"/>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4708478" y="1514901"/>
              <a:ext cx="3493827" cy="405880"/>
            </a:xfrm>
            <a:prstGeom prst="rect">
              <a:avLst/>
            </a:prstGeom>
            <a:noFill/>
          </p:spPr>
          <p:txBody>
            <a:bodyPr wrap="square" rtlCol="0">
              <a:spAutoFit/>
            </a:bodyPr>
            <a:lstStyle/>
            <a:p>
              <a:r>
                <a:rPr lang="ja-JP" altLang="en-US" sz="2800" dirty="0" smtClean="0">
                  <a:solidFill>
                    <a:schemeClr val="accent4">
                      <a:lumMod val="40000"/>
                      <a:lumOff val="60000"/>
                    </a:schemeClr>
                  </a:solidFill>
                  <a:latin typeface="HG創英角ﾎﾟｯﾌﾟ体" panose="040B0A09000000000000" pitchFamily="49" charset="-128"/>
                  <a:ea typeface="HG創英角ﾎﾟｯﾌﾟ体" panose="040B0A09000000000000" pitchFamily="49" charset="-128"/>
                  <a:cs typeface="メイリオ" panose="020B0604030504040204" pitchFamily="50" charset="-128"/>
                </a:rPr>
                <a:t>ジオアドベンチャー</a:t>
              </a:r>
              <a:endParaRPr lang="en-US" altLang="ja-JP" sz="2800" dirty="0">
                <a:solidFill>
                  <a:schemeClr val="accent4">
                    <a:lumMod val="40000"/>
                    <a:lumOff val="60000"/>
                  </a:schemeClr>
                </a:solidFill>
                <a:latin typeface="HG創英角ﾎﾟｯﾌﾟ体" panose="040B0A09000000000000" pitchFamily="49" charset="-128"/>
                <a:ea typeface="HG創英角ﾎﾟｯﾌﾟ体" panose="040B0A09000000000000" pitchFamily="49" charset="-128"/>
                <a:cs typeface="メイリオ" panose="020B0604030504040204" pitchFamily="50" charset="-128"/>
              </a:endParaRPr>
            </a:p>
          </p:txBody>
        </p:sp>
      </p:grpSp>
    </p:spTree>
    <p:extLst>
      <p:ext uri="{BB962C8B-B14F-4D97-AF65-F5344CB8AC3E}">
        <p14:creationId xmlns:p14="http://schemas.microsoft.com/office/powerpoint/2010/main" val="104764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412125" y="386365"/>
            <a:ext cx="3613966" cy="769441"/>
          </a:xfrm>
          <a:prstGeom prst="rect">
            <a:avLst/>
          </a:prstGeom>
          <a:noFill/>
        </p:spPr>
        <p:txBody>
          <a:bodyPr wrap="square" rtlCol="0">
            <a:spAutoFit/>
          </a:bodyPr>
          <a:lstStyle/>
          <a:p>
            <a:r>
              <a:rPr lang="ja-JP" altLang="en-US" sz="4400" dirty="0" smtClean="0">
                <a:solidFill>
                  <a:srgbClr val="CCECFF"/>
                </a:solidFill>
                <a:latin typeface="HGP創英角ｺﾞｼｯｸUB" panose="020B0900000000000000" pitchFamily="50" charset="-128"/>
                <a:ea typeface="HGP創英角ｺﾞｼｯｸUB" panose="020B0900000000000000" pitchFamily="50" charset="-128"/>
              </a:rPr>
              <a:t>②民泊体験</a:t>
            </a:r>
            <a:endParaRPr lang="ja-JP" altLang="en-US" sz="4400" dirty="0">
              <a:solidFill>
                <a:srgbClr val="CCECFF"/>
              </a:solidFill>
              <a:latin typeface="HGP創英角ｺﾞｼｯｸUB" panose="020B0900000000000000" pitchFamily="50" charset="-128"/>
              <a:ea typeface="HGP創英角ｺﾞｼｯｸUB" panose="020B0900000000000000" pitchFamily="50" charset="-128"/>
            </a:endParaRPr>
          </a:p>
        </p:txBody>
      </p:sp>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l="9268" t="22234" r="1" b="15375"/>
          <a:stretch/>
        </p:blipFill>
        <p:spPr>
          <a:xfrm rot="21266975">
            <a:off x="5850678" y="818865"/>
            <a:ext cx="2713450" cy="2761147"/>
          </a:xfrm>
          <a:prstGeom prst="rect">
            <a:avLst/>
          </a:prstGeom>
          <a:solidFill>
            <a:srgbClr val="FFFFFF">
              <a:shade val="85000"/>
            </a:srgbClr>
          </a:solidFill>
          <a:ln w="34925" cap="sq">
            <a:solidFill>
              <a:schemeClr val="bg1"/>
            </a:solidFill>
            <a:miter lim="800000"/>
          </a:ln>
          <a:effectLst>
            <a:outerShdw blurRad="50800" dist="50800" dir="5400000" algn="ctr" rotWithShape="0">
              <a:schemeClr val="tx1"/>
            </a:outerShdw>
          </a:effectLst>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44">
            <a:off x="4831306" y="3930555"/>
            <a:ext cx="3336875" cy="2224585"/>
          </a:xfrm>
          <a:prstGeom prst="rect">
            <a:avLst/>
          </a:prstGeom>
          <a:ln w="34925" cap="sq">
            <a:solidFill>
              <a:schemeClr val="bg1"/>
            </a:solidFill>
            <a:miter lim="800000"/>
          </a:ln>
          <a:effectLst>
            <a:outerShdw blurRad="50800" dist="50800" dir="5400000" algn="ctr" rotWithShape="0">
              <a:schemeClr val="tx1"/>
            </a:outerShdw>
          </a:effectLst>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3897" y="1368153"/>
            <a:ext cx="2861999" cy="1908000"/>
          </a:xfrm>
          <a:prstGeom prst="rect">
            <a:avLst/>
          </a:prstGeom>
          <a:ln w="34925" cap="sq">
            <a:solidFill>
              <a:schemeClr val="bg1"/>
            </a:solidFill>
            <a:miter lim="800000"/>
          </a:ln>
          <a:effectLst>
            <a:outerShdw blurRad="50800" dist="50800" dir="5400000" algn="ctr" rotWithShape="0">
              <a:schemeClr val="tx1"/>
            </a:outerShdw>
          </a:effectLst>
        </p:spPr>
      </p:pic>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91786">
            <a:off x="1735727" y="3867718"/>
            <a:ext cx="2904456" cy="2178343"/>
          </a:xfrm>
          <a:prstGeom prst="rect">
            <a:avLst/>
          </a:prstGeom>
          <a:ln w="34925" cap="sq">
            <a:solidFill>
              <a:schemeClr val="bg1"/>
            </a:solidFill>
            <a:miter lim="800000"/>
          </a:ln>
          <a:effectLst>
            <a:outerShdw blurRad="50800" dist="50800" dir="5400000" algn="ctr" rotWithShape="0">
              <a:schemeClr val="tx1"/>
            </a:outerShdw>
          </a:effectLst>
        </p:spPr>
      </p:pic>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33210">
            <a:off x="573207" y="1528549"/>
            <a:ext cx="2544000" cy="1908000"/>
          </a:xfrm>
          <a:prstGeom prst="rect">
            <a:avLst/>
          </a:prstGeom>
          <a:ln w="34925" cap="sq">
            <a:solidFill>
              <a:schemeClr val="bg1"/>
            </a:solidFill>
            <a:miter lim="800000"/>
          </a:ln>
          <a:effectLst>
            <a:outerShdw blurRad="50800" dist="50800" dir="5400000" algn="ctr" rotWithShape="0">
              <a:schemeClr val="tx1"/>
            </a:outerShdw>
          </a:effectLst>
        </p:spPr>
      </p:pic>
    </p:spTree>
    <p:extLst>
      <p:ext uri="{BB962C8B-B14F-4D97-AF65-F5344CB8AC3E}">
        <p14:creationId xmlns:p14="http://schemas.microsoft.com/office/powerpoint/2010/main" val="1767862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354169" y="347729"/>
            <a:ext cx="8435662" cy="6053071"/>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8100000" scaled="1"/>
            <a:tileRect/>
          </a:gradFill>
          <a:ln>
            <a:noFill/>
          </a:ln>
          <a:effectLst>
            <a:outerShdw blurRad="76200" dist="1016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412125" y="386365"/>
            <a:ext cx="3586670" cy="769441"/>
          </a:xfrm>
          <a:prstGeom prst="rect">
            <a:avLst/>
          </a:prstGeom>
          <a:noFill/>
        </p:spPr>
        <p:txBody>
          <a:bodyPr wrap="square" rtlCol="0">
            <a:spAutoFit/>
          </a:bodyPr>
          <a:lstStyle/>
          <a:p>
            <a:r>
              <a:rPr lang="ja-JP" altLang="en-US" sz="4400" dirty="0">
                <a:solidFill>
                  <a:srgbClr val="CCECFF"/>
                </a:solidFill>
                <a:latin typeface="HGP創英角ｺﾞｼｯｸUB" panose="020B0900000000000000" pitchFamily="50" charset="-128"/>
                <a:ea typeface="HGP創英角ｺﾞｼｯｸUB" panose="020B0900000000000000" pitchFamily="50" charset="-128"/>
              </a:rPr>
              <a:t>②</a:t>
            </a:r>
            <a:r>
              <a:rPr lang="ja-JP" altLang="en-US" sz="4400" dirty="0" smtClean="0">
                <a:solidFill>
                  <a:srgbClr val="CCECFF"/>
                </a:solidFill>
                <a:latin typeface="HGP創英角ｺﾞｼｯｸUB" panose="020B0900000000000000" pitchFamily="50" charset="-128"/>
                <a:ea typeface="HGP創英角ｺﾞｼｯｸUB" panose="020B0900000000000000" pitchFamily="50" charset="-128"/>
              </a:rPr>
              <a:t>民泊体験</a:t>
            </a:r>
            <a:endParaRPr lang="ja-JP" altLang="en-US" sz="4400" dirty="0">
              <a:solidFill>
                <a:srgbClr val="CCECFF"/>
              </a:solidFill>
              <a:latin typeface="HGP創英角ｺﾞｼｯｸUB" panose="020B0900000000000000" pitchFamily="50" charset="-128"/>
              <a:ea typeface="HGP創英角ｺﾞｼｯｸUB" panose="020B0900000000000000" pitchFamily="50" charset="-128"/>
            </a:endParaRPr>
          </a:p>
        </p:txBody>
      </p:sp>
      <p:pic>
        <p:nvPicPr>
          <p:cNvPr id="6" name="図 5"/>
          <p:cNvPicPr>
            <a:picLocks noChangeAspect="1"/>
          </p:cNvPicPr>
          <p:nvPr/>
        </p:nvPicPr>
        <p:blipFill rotWithShape="1">
          <a:blip r:embed="rId4">
            <a:extLst>
              <a:ext uri="{BEBA8EAE-BF5A-486C-A8C5-ECC9F3942E4B}">
                <a14:imgProps xmlns:a14="http://schemas.microsoft.com/office/drawing/2010/main">
                  <a14:imgLayer r:embed="rId5">
                    <a14:imgEffect>
                      <a14:artisticFilmGrain grainSize="36"/>
                    </a14:imgEffect>
                    <a14:imgEffect>
                      <a14:brightnessContrast contrast="40000"/>
                    </a14:imgEffect>
                  </a14:imgLayer>
                </a14:imgProps>
              </a:ext>
              <a:ext uri="{28A0092B-C50C-407E-A947-70E740481C1C}">
                <a14:useLocalDpi xmlns:a14="http://schemas.microsoft.com/office/drawing/2010/main" val="0"/>
              </a:ext>
            </a:extLst>
          </a:blip>
          <a:srcRect l="33474" r="27841" b="30418"/>
          <a:stretch/>
        </p:blipFill>
        <p:spPr>
          <a:xfrm>
            <a:off x="5425111" y="398636"/>
            <a:ext cx="3312000" cy="5957166"/>
          </a:xfrm>
          <a:prstGeom prst="rect">
            <a:avLst/>
          </a:prstGeom>
        </p:spPr>
      </p:pic>
      <p:grpSp>
        <p:nvGrpSpPr>
          <p:cNvPr id="9" name="グループ化 8"/>
          <p:cNvGrpSpPr/>
          <p:nvPr/>
        </p:nvGrpSpPr>
        <p:grpSpPr>
          <a:xfrm>
            <a:off x="598822" y="1487596"/>
            <a:ext cx="5051349" cy="3698545"/>
            <a:chOff x="667062" y="1501251"/>
            <a:chExt cx="5051349" cy="3698545"/>
          </a:xfrm>
        </p:grpSpPr>
        <p:sp>
          <p:nvSpPr>
            <p:cNvPr id="15" name="正方形/長方形 14"/>
            <p:cNvSpPr/>
            <p:nvPr/>
          </p:nvSpPr>
          <p:spPr>
            <a:xfrm>
              <a:off x="667062" y="1501251"/>
              <a:ext cx="5051349" cy="3698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smtClean="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かごしまの民泊受入団体</a:t>
              </a:r>
              <a:endParaRPr lang="en-US" altLang="ja-JP" sz="2000" b="1" dirty="0" smtClean="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endParaRPr lang="en-US" altLang="ja-JP" sz="17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700" dirty="0">
                  <a:solidFill>
                    <a:prstClr val="black"/>
                  </a:solidFill>
                  <a:latin typeface="HG丸ｺﾞｼｯｸM-PRO" panose="020F0600000000000000" pitchFamily="50" charset="-128"/>
                  <a:ea typeface="HG丸ｺﾞｼｯｸM-PRO" panose="020F0600000000000000" pitchFamily="50" charset="-128"/>
                </a:rPr>
                <a:t>　</a:t>
              </a:r>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　 </a:t>
              </a:r>
              <a:r>
                <a:rPr lang="en-US" altLang="ja-JP" sz="1700" dirty="0" smtClean="0">
                  <a:solidFill>
                    <a:prstClr val="black"/>
                  </a:solidFill>
                  <a:latin typeface="HG丸ｺﾞｼｯｸM-PRO" panose="020F0600000000000000" pitchFamily="50" charset="-128"/>
                  <a:ea typeface="HG丸ｺﾞｼｯｸM-PRO" panose="020F0600000000000000" pitchFamily="50" charset="-128"/>
                </a:rPr>
                <a:t>NPO</a:t>
              </a:r>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法人 エコ・リンク・アソシエーション</a:t>
              </a:r>
              <a:endParaRPr lang="en-US" altLang="ja-JP" sz="17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　　</a:t>
              </a:r>
              <a:r>
                <a:rPr lang="en-US" altLang="ja-JP" sz="1700" dirty="0">
                  <a:solidFill>
                    <a:prstClr val="black"/>
                  </a:solidFill>
                  <a:latin typeface="HG丸ｺﾞｼｯｸM-PRO" panose="020F0600000000000000" pitchFamily="50" charset="-128"/>
                  <a:ea typeface="HG丸ｺﾞｼｯｸM-PRO" panose="020F0600000000000000" pitchFamily="50" charset="-128"/>
                </a:rPr>
                <a:t> </a:t>
              </a:r>
              <a:r>
                <a:rPr lang="ja-JP" altLang="en-US" sz="1700" dirty="0">
                  <a:solidFill>
                    <a:prstClr val="black"/>
                  </a:solidFill>
                  <a:latin typeface="HG丸ｺﾞｼｯｸM-PRO" panose="020F0600000000000000" pitchFamily="50" charset="-128"/>
                  <a:ea typeface="HG丸ｺﾞｼｯｸM-PRO" panose="020F0600000000000000" pitchFamily="50" charset="-128"/>
                </a:rPr>
                <a:t>　</a:t>
              </a:r>
              <a:r>
                <a:rPr lang="en-US" altLang="ja-JP" sz="1600" dirty="0" smtClean="0">
                  <a:solidFill>
                    <a:prstClr val="black"/>
                  </a:solidFill>
                  <a:latin typeface="HG丸ｺﾞｼｯｸM-PRO" panose="020F0600000000000000" pitchFamily="50" charset="-128"/>
                  <a:ea typeface="HG丸ｺﾞｼｯｸM-PRO" panose="020F0600000000000000" pitchFamily="50" charset="-128"/>
                </a:rPr>
                <a:t>TEL</a:t>
              </a: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r>
                <a:rPr lang="en-US" altLang="ja-JP" sz="1600" dirty="0" smtClean="0">
                  <a:solidFill>
                    <a:prstClr val="black"/>
                  </a:solidFill>
                  <a:latin typeface="HG丸ｺﾞｼｯｸM-PRO" panose="020F0600000000000000" pitchFamily="50" charset="-128"/>
                  <a:ea typeface="HG丸ｺﾞｼｯｸM-PRO" panose="020F0600000000000000" pitchFamily="50" charset="-128"/>
                </a:rPr>
                <a:t>0993-53-7270</a:t>
              </a:r>
            </a:p>
            <a:p>
              <a:endParaRPr lang="en-US" altLang="ja-JP" sz="17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700" dirty="0">
                  <a:solidFill>
                    <a:prstClr val="black"/>
                  </a:solidFill>
                  <a:latin typeface="HG丸ｺﾞｼｯｸM-PRO" panose="020F0600000000000000" pitchFamily="50" charset="-128"/>
                  <a:ea typeface="HG丸ｺﾞｼｯｸM-PRO" panose="020F0600000000000000" pitchFamily="50" charset="-128"/>
                </a:rPr>
                <a:t>　 </a:t>
              </a:r>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　一般社団法人 出水民泊プランニング</a:t>
              </a:r>
              <a:endParaRPr lang="en-US" altLang="ja-JP" sz="17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　　　</a:t>
              </a: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 </a:t>
              </a:r>
              <a:r>
                <a:rPr lang="en-US" altLang="ja-JP" sz="1600" dirty="0" smtClean="0">
                  <a:solidFill>
                    <a:prstClr val="black"/>
                  </a:solidFill>
                  <a:latin typeface="HG丸ｺﾞｼｯｸM-PRO" panose="020F0600000000000000" pitchFamily="50" charset="-128"/>
                  <a:ea typeface="HG丸ｺﾞｼｯｸM-PRO" panose="020F0600000000000000" pitchFamily="50" charset="-128"/>
                </a:rPr>
                <a:t>TEL:0996-79-3320</a:t>
              </a:r>
            </a:p>
            <a:p>
              <a:endParaRPr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　　 </a:t>
              </a:r>
              <a:r>
                <a:rPr lang="en-US" altLang="ja-JP" sz="1700" dirty="0" smtClean="0">
                  <a:solidFill>
                    <a:prstClr val="black"/>
                  </a:solidFill>
                  <a:latin typeface="HG丸ｺﾞｼｯｸM-PRO" panose="020F0600000000000000" pitchFamily="50" charset="-128"/>
                  <a:ea typeface="HG丸ｺﾞｼｯｸM-PRO" panose="020F0600000000000000" pitchFamily="50" charset="-128"/>
                </a:rPr>
                <a:t>NPO</a:t>
              </a:r>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法人 プロジェクトたるみず</a:t>
              </a:r>
              <a:endParaRPr lang="en-US" altLang="ja-JP" sz="17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　　　</a:t>
              </a: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 </a:t>
              </a:r>
              <a:r>
                <a:rPr lang="en-US" altLang="ja-JP" sz="1600" dirty="0" smtClean="0">
                  <a:solidFill>
                    <a:prstClr val="black"/>
                  </a:solidFill>
                  <a:latin typeface="HG丸ｺﾞｼｯｸM-PRO" panose="020F0600000000000000" pitchFamily="50" charset="-128"/>
                  <a:ea typeface="HG丸ｺﾞｼｯｸM-PRO" panose="020F0600000000000000" pitchFamily="50" charset="-128"/>
                </a:rPr>
                <a:t>TEL:0994-32-7890</a:t>
              </a:r>
            </a:p>
            <a:p>
              <a:endParaRPr lang="en-US" altLang="ja-JP" sz="16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　　</a:t>
              </a:r>
              <a:r>
                <a:rPr lang="ja-JP" altLang="en-US" sz="1700" dirty="0">
                  <a:solidFill>
                    <a:prstClr val="black"/>
                  </a:solidFill>
                  <a:latin typeface="HG丸ｺﾞｼｯｸM-PRO" panose="020F0600000000000000" pitchFamily="50" charset="-128"/>
                  <a:ea typeface="HG丸ｺﾞｼｯｸM-PRO" panose="020F0600000000000000" pitchFamily="50" charset="-128"/>
                </a:rPr>
                <a:t> </a:t>
              </a:r>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種子島グリーンツーリズム</a:t>
              </a:r>
              <a:r>
                <a:rPr lang="ja-JP" altLang="en-US" sz="1700" dirty="0">
                  <a:solidFill>
                    <a:prstClr val="black"/>
                  </a:solidFill>
                  <a:latin typeface="HG丸ｺﾞｼｯｸM-PRO" panose="020F0600000000000000" pitchFamily="50" charset="-128"/>
                  <a:ea typeface="HG丸ｺﾞｼｯｸM-PRO" panose="020F0600000000000000" pitchFamily="50" charset="-128"/>
                </a:rPr>
                <a:t>推進</a:t>
              </a:r>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協議会</a:t>
              </a:r>
              <a:endParaRPr lang="en-US" altLang="ja-JP" sz="17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700" dirty="0" smtClean="0">
                  <a:solidFill>
                    <a:prstClr val="black"/>
                  </a:solidFill>
                  <a:latin typeface="HG丸ｺﾞｼｯｸM-PRO" panose="020F0600000000000000" pitchFamily="50" charset="-128"/>
                  <a:ea typeface="HG丸ｺﾞｼｯｸM-PRO" panose="020F0600000000000000" pitchFamily="50" charset="-128"/>
                </a:rPr>
                <a:t>　　　 </a:t>
              </a:r>
              <a:r>
                <a:rPr lang="en-US" altLang="ja-JP" sz="1600" dirty="0" smtClean="0">
                  <a:solidFill>
                    <a:prstClr val="black"/>
                  </a:solidFill>
                  <a:latin typeface="HG丸ｺﾞｼｯｸM-PRO" panose="020F0600000000000000" pitchFamily="50" charset="-128"/>
                  <a:ea typeface="HG丸ｺﾞｼｯｸM-PRO" panose="020F0600000000000000" pitchFamily="50" charset="-128"/>
                </a:rPr>
                <a:t>TEL:0997-23-0111</a:t>
              </a:r>
            </a:p>
          </p:txBody>
        </p:sp>
        <p:sp>
          <p:nvSpPr>
            <p:cNvPr id="16" name="正方形/長方形 15"/>
            <p:cNvSpPr/>
            <p:nvPr/>
          </p:nvSpPr>
          <p:spPr>
            <a:xfrm>
              <a:off x="819774" y="2231178"/>
              <a:ext cx="360000" cy="54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p:nvSpPr>
          <p:spPr>
            <a:xfrm>
              <a:off x="819776" y="3017486"/>
              <a:ext cx="360000" cy="540000"/>
            </a:xfrm>
            <a:prstGeom prst="rect">
              <a:avLst/>
            </a:prstGeom>
            <a:solidFill>
              <a:srgbClr val="E749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819776" y="3796071"/>
              <a:ext cx="360000" cy="540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正方形/長方形 18"/>
            <p:cNvSpPr/>
            <p:nvPr/>
          </p:nvSpPr>
          <p:spPr>
            <a:xfrm>
              <a:off x="819776" y="4541438"/>
              <a:ext cx="360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21" name="図 20"/>
          <p:cNvPicPr>
            <a:picLocks noChangeAspect="1"/>
          </p:cNvPicPr>
          <p:nvPr/>
        </p:nvPicPr>
        <p:blipFill rotWithShape="1">
          <a:blip r:embed="rId6">
            <a:extLst>
              <a:ext uri="{28A0092B-C50C-407E-A947-70E740481C1C}">
                <a14:useLocalDpi xmlns:a14="http://schemas.microsoft.com/office/drawing/2010/main" val="0"/>
              </a:ext>
            </a:extLst>
          </a:blip>
          <a:srcRect l="10947" t="61095" r="66081" b="21685"/>
          <a:stretch/>
        </p:blipFill>
        <p:spPr>
          <a:xfrm>
            <a:off x="4967784" y="4858603"/>
            <a:ext cx="2310483" cy="1999397"/>
          </a:xfrm>
          <a:prstGeom prst="rect">
            <a:avLst/>
          </a:prstGeom>
        </p:spPr>
      </p:pic>
      <p:sp>
        <p:nvSpPr>
          <p:cNvPr id="10" name="テキスト ボックス 9"/>
          <p:cNvSpPr txBox="1"/>
          <p:nvPr/>
        </p:nvSpPr>
        <p:spPr>
          <a:xfrm>
            <a:off x="696039" y="5540991"/>
            <a:ext cx="4612943" cy="523220"/>
          </a:xfrm>
          <a:prstGeom prst="rect">
            <a:avLst/>
          </a:prstGeom>
          <a:noFill/>
        </p:spPr>
        <p:txBody>
          <a:bodyPr wrap="square" rtlCol="0">
            <a:spAutoFit/>
          </a:bodyPr>
          <a:lstStyle/>
          <a:p>
            <a:r>
              <a:rPr lang="ja-JP" altLang="en-US" sz="2800" dirty="0" smtClean="0">
                <a:solidFill>
                  <a:prstClr val="white">
                    <a:lumMod val="95000"/>
                  </a:prstClr>
                </a:solidFill>
                <a:latin typeface="ＭＳ Ｐゴシック" panose="020B0600070205080204" pitchFamily="50" charset="-128"/>
                <a:ea typeface="ＭＳ Ｐゴシック" panose="020B0600070205080204" pitchFamily="50" charset="-128"/>
              </a:rPr>
              <a:t>大人数の学校も受入可能</a:t>
            </a:r>
            <a:r>
              <a:rPr lang="en-US" altLang="ja-JP" sz="2800" dirty="0">
                <a:solidFill>
                  <a:prstClr val="white">
                    <a:lumMod val="95000"/>
                  </a:prstClr>
                </a:solidFill>
                <a:latin typeface="ＭＳ Ｐゴシック" panose="020B0600070205080204" pitchFamily="50" charset="-128"/>
                <a:ea typeface="ＭＳ Ｐゴシック" panose="020B0600070205080204" pitchFamily="50" charset="-128"/>
              </a:rPr>
              <a:t>!!</a:t>
            </a:r>
            <a:endParaRPr lang="ja-JP" altLang="en-US" sz="2800" dirty="0">
              <a:solidFill>
                <a:prstClr val="white">
                  <a:lumMod val="95000"/>
                </a:prst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1648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2663</TotalTime>
  <Words>328</Words>
  <Application>Microsoft Office PowerPoint</Application>
  <PresentationFormat>画面に合わせる (4:3)</PresentationFormat>
  <Paragraphs>101</Paragraphs>
  <Slides>19</Slides>
  <Notes>19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19</vt:i4>
      </vt:variant>
    </vt:vector>
  </HeadingPairs>
  <TitlesOfParts>
    <vt:vector size="31" baseType="lpstr">
      <vt:lpstr>HGP創英角ｺﾞｼｯｸUB</vt:lpstr>
      <vt:lpstr>HGP創英角ﾎﾟｯﾌﾟ体</vt:lpstr>
      <vt:lpstr>HGS創英角ﾎﾟｯﾌﾟ体</vt:lpstr>
      <vt:lpstr>HG丸ｺﾞｼｯｸM-PRO</vt:lpstr>
      <vt:lpstr>HG創英角ﾎﾟｯﾌﾟ体</vt:lpstr>
      <vt:lpstr>ＭＳ Ｐゴシック</vt:lpstr>
      <vt:lpstr>たぬき油性マジック</vt:lpstr>
      <vt:lpstr>メイリオ</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鹿児島県観光連盟</dc:creator>
  <cp:lastModifiedBy>鹿児島県観光連盟</cp:lastModifiedBy>
  <cp:revision>136</cp:revision>
  <dcterms:created xsi:type="dcterms:W3CDTF">2016-06-16T06:59:32Z</dcterms:created>
  <dcterms:modified xsi:type="dcterms:W3CDTF">2017-03-01T08:00:31Z</dcterms:modified>
</cp:coreProperties>
</file>